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Lst>
  <p:sldSz cx="18288000" cy="10287000"/>
  <p:notesSz cx="6858000" cy="9144000"/>
  <p:embeddedFontLst>
    <p:embeddedFont>
      <p:font typeface="Times New Roman" panose="02020603050405020304" pitchFamily="18" charset="0"/>
      <p:regular r:id="rId139"/>
    </p:embeddedFont>
    <p:embeddedFont>
      <p:font typeface="Times New Roman Bold" panose="02020803070505020304" pitchFamily="18" charset="0"/>
      <p:regular r:id="rId140"/>
      <p:bold r:id="rId141"/>
    </p:embeddedFont>
    <p:embeddedFont>
      <p:font typeface="Times New Roman Italics" panose="020B0604020202020204" charset="0"/>
      <p:regular r:id="rId142"/>
    </p:embeddedFont>
    <p:embeddedFont>
      <p:font typeface="Times New Roman Medium" panose="020B0604020202020204" charset="0"/>
      <p:regular r:id="rId143"/>
    </p:embeddedFont>
    <p:embeddedFont>
      <p:font typeface="Times New Roman Semi-Bold" panose="020B0604020202020204" charset="0"/>
      <p:regular r:id="rId1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53" y="57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5.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tinyurl.com/bdsskb5k"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hyperlink" Target="http://tinyurl.com/yc8y66p3" TargetMode="Externa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hyperlink" Target="http://tinyurl.com/2zjw6zyh" TargetMode="Externa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hyperlink" Target="http://tinyurl.com/95s37eh8" TargetMode="Externa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hyperlink" Target="http://tinyurl.com/3jexjcsz" TargetMode="External"/><Relationship Id="rId3" Type="http://schemas.openxmlformats.org/officeDocument/2006/relationships/hyperlink" Target="http://tinyurl.com/5n7c8tuc" TargetMode="External"/><Relationship Id="rId7" Type="http://schemas.openxmlformats.org/officeDocument/2006/relationships/hyperlink" Target="http://tinyurl.com/2w9ta85b" TargetMode="External"/><Relationship Id="rId2" Type="http://schemas.openxmlformats.org/officeDocument/2006/relationships/hyperlink" Target="http://tinyurl.com/mvhd8x9y" TargetMode="External"/><Relationship Id="rId1" Type="http://schemas.openxmlformats.org/officeDocument/2006/relationships/slideLayout" Target="../slideLayouts/slideLayout7.xml"/><Relationship Id="rId6" Type="http://schemas.openxmlformats.org/officeDocument/2006/relationships/hyperlink" Target="http://tinyurl.com/mshndu4k" TargetMode="External"/><Relationship Id="rId5" Type="http://schemas.openxmlformats.org/officeDocument/2006/relationships/hyperlink" Target="http://tinyurl.com/rwj9yp4c" TargetMode="External"/><Relationship Id="rId4" Type="http://schemas.openxmlformats.org/officeDocument/2006/relationships/hyperlink" Target="http://tinyurl.com/3w4rcj37"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tinyurl.com/yc8ep8rk" TargetMode="External"/><Relationship Id="rId2" Type="http://schemas.openxmlformats.org/officeDocument/2006/relationships/hyperlink" Target="https://tests.mettl.com/authenticateKey/8e68e9a4" TargetMode="External"/><Relationship Id="rId1" Type="http://schemas.openxmlformats.org/officeDocument/2006/relationships/slideLayout" Target="../slideLayouts/slideLayout7.xml"/><Relationship Id="rId5" Type="http://schemas.openxmlformats.org/officeDocument/2006/relationships/hyperlink" Target="http://tinyurl.com/3dz3svzf" TargetMode="External"/><Relationship Id="rId4" Type="http://schemas.openxmlformats.org/officeDocument/2006/relationships/hyperlink" Target="http://tinyurl.com/yk5np3b3"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tinyurl.com/mrxynjrp" TargetMode="Externa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hyperlink" Target="https://leetcode.com/problems/count-binary-substrings/description/" TargetMode="External"/><Relationship Id="rId3" Type="http://schemas.openxmlformats.org/officeDocument/2006/relationships/hyperlink" Target="https://www.sanfoundry.com/c-program-delete-repeated-words-string/" TargetMode="External"/><Relationship Id="rId7" Type="http://schemas.openxmlformats.org/officeDocument/2006/relationships/hyperlink" Target="https://leetcode.com/problems/count-binary-substrings/" TargetMode="External"/><Relationship Id="rId2" Type="http://schemas.openxmlformats.org/officeDocument/2006/relationships/hyperlink" Target="https://www.sanfoundry.com/c-program-insert-word-desired-location/" TargetMode="External"/><Relationship Id="rId1" Type="http://schemas.openxmlformats.org/officeDocument/2006/relationships/slideLayout" Target="../slideLayouts/slideLayout7.xml"/><Relationship Id="rId6" Type="http://schemas.openxmlformats.org/officeDocument/2006/relationships/hyperlink" Target="https://www.sanfoundry.com/c-program-most-least-character-string/" TargetMode="External"/><Relationship Id="rId5" Type="http://schemas.openxmlformats.org/officeDocument/2006/relationships/hyperlink" Target="https://www.sanfoundry.com/c-program-sum-all-digits-string/" TargetMode="External"/><Relationship Id="rId4" Type="http://schemas.openxmlformats.org/officeDocument/2006/relationships/hyperlink" Target="https://www.sanfoundry.com/c-program-remove-word-from-string/" TargetMode="External"/><Relationship Id="rId9" Type="http://schemas.openxmlformats.org/officeDocument/2006/relationships/hyperlink" Target="https://leetcode.com/problems/valid-palindrome/description/"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leetcode.com/problems/word-pattern/description/" TargetMode="External"/><Relationship Id="rId7" Type="http://schemas.openxmlformats.org/officeDocument/2006/relationships/hyperlink" Target="http://tinyurl.com/bdfz673c" TargetMode="External"/><Relationship Id="rId2" Type="http://schemas.openxmlformats.org/officeDocument/2006/relationships/hyperlink" Target="https://leetcode.com/problems/word-pattern/" TargetMode="External"/><Relationship Id="rId1" Type="http://schemas.openxmlformats.org/officeDocument/2006/relationships/slideLayout" Target="../slideLayouts/slideLayout7.xml"/><Relationship Id="rId6" Type="http://schemas.openxmlformats.org/officeDocument/2006/relationships/hyperlink" Target="http://tinyurl.com/5ya4pxh3" TargetMode="External"/><Relationship Id="rId5" Type="http://schemas.openxmlformats.org/officeDocument/2006/relationships/hyperlink" Target="https://www.sanfoundry.com/c-program-highest-frequency-string/" TargetMode="External"/><Relationship Id="rId4" Type="http://schemas.openxmlformats.org/officeDocument/2006/relationships/hyperlink" Target="https://slaystudy.com/c-program-to-return-second-word-of-a-string-in-uppercase/"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tinyurl.com/mrx3ch6t" TargetMode="External"/><Relationship Id="rId3" Type="http://schemas.openxmlformats.org/officeDocument/2006/relationships/hyperlink" Target="http://tinyurl.com/e4ss6m9c" TargetMode="External"/><Relationship Id="rId7" Type="http://schemas.openxmlformats.org/officeDocument/2006/relationships/hyperlink" Target="http://tinyurl.com/2rpy98jm" TargetMode="External"/><Relationship Id="rId2" Type="http://schemas.openxmlformats.org/officeDocument/2006/relationships/hyperlink" Target="http://tinyurl.com/yckd2xn4" TargetMode="External"/><Relationship Id="rId1" Type="http://schemas.openxmlformats.org/officeDocument/2006/relationships/slideLayout" Target="../slideLayouts/slideLayout7.xml"/><Relationship Id="rId6" Type="http://schemas.openxmlformats.org/officeDocument/2006/relationships/hyperlink" Target="http://tinyurl.com/y7b92axy" TargetMode="External"/><Relationship Id="rId11" Type="http://schemas.openxmlformats.org/officeDocument/2006/relationships/hyperlink" Target="http://tinyurl.com/mu4jur5h" TargetMode="External"/><Relationship Id="rId5" Type="http://schemas.openxmlformats.org/officeDocument/2006/relationships/hyperlink" Target="http://tinyurl.com/4xyyje5h" TargetMode="External"/><Relationship Id="rId10" Type="http://schemas.openxmlformats.org/officeDocument/2006/relationships/hyperlink" Target="http://tinyurl.com/578shxkf" TargetMode="External"/><Relationship Id="rId4" Type="http://schemas.openxmlformats.org/officeDocument/2006/relationships/hyperlink" Target="http://tinyurl.com/2wh3yb92" TargetMode="External"/><Relationship Id="rId9" Type="http://schemas.openxmlformats.org/officeDocument/2006/relationships/hyperlink" Target="http://tinyurl.com/498k7dhh"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tinyurl.com/mvscbhjc" TargetMode="External"/><Relationship Id="rId3" Type="http://schemas.openxmlformats.org/officeDocument/2006/relationships/hyperlink" Target="http://tinyurl.com/2hpua4dd" TargetMode="External"/><Relationship Id="rId7" Type="http://schemas.openxmlformats.org/officeDocument/2006/relationships/hyperlink" Target="http://tinyurl.com/yekrup5u" TargetMode="External"/><Relationship Id="rId2" Type="http://schemas.openxmlformats.org/officeDocument/2006/relationships/hyperlink" Target="http://tinyurl.com/3533jjfs" TargetMode="External"/><Relationship Id="rId1" Type="http://schemas.openxmlformats.org/officeDocument/2006/relationships/slideLayout" Target="../slideLayouts/slideLayout7.xml"/><Relationship Id="rId6" Type="http://schemas.openxmlformats.org/officeDocument/2006/relationships/hyperlink" Target="http://tinyurl.com/mezuu5v3" TargetMode="External"/><Relationship Id="rId5" Type="http://schemas.openxmlformats.org/officeDocument/2006/relationships/hyperlink" Target="http://tinyurl.com/mpwrs6mt" TargetMode="External"/><Relationship Id="rId4" Type="http://schemas.openxmlformats.org/officeDocument/2006/relationships/hyperlink" Target="http://tinyurl.com/5ks8mmer" TargetMode="External"/><Relationship Id="rId9" Type="http://schemas.openxmlformats.org/officeDocument/2006/relationships/hyperlink" Target="http://tinyurl.com/met9by5z"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http://tinyurl.com/yu9tf5ra" TargetMode="External"/><Relationship Id="rId3" Type="http://schemas.openxmlformats.org/officeDocument/2006/relationships/hyperlink" Target="http://tinyurl.com/5dxe6k8t" TargetMode="External"/><Relationship Id="rId7" Type="http://schemas.openxmlformats.org/officeDocument/2006/relationships/hyperlink" Target="http://tinyurl.com/3c8mata2" TargetMode="External"/><Relationship Id="rId2" Type="http://schemas.openxmlformats.org/officeDocument/2006/relationships/hyperlink" Target="http://tinyurl.com/bdfzz6xv" TargetMode="External"/><Relationship Id="rId1" Type="http://schemas.openxmlformats.org/officeDocument/2006/relationships/slideLayout" Target="../slideLayouts/slideLayout7.xml"/><Relationship Id="rId6" Type="http://schemas.openxmlformats.org/officeDocument/2006/relationships/hyperlink" Target="http://tinyurl.com/yj6f6fjb" TargetMode="External"/><Relationship Id="rId5" Type="http://schemas.openxmlformats.org/officeDocument/2006/relationships/hyperlink" Target="http://tinyurl.com/bdfs62c6" TargetMode="External"/><Relationship Id="rId4" Type="http://schemas.openxmlformats.org/officeDocument/2006/relationships/hyperlink" Target="http://tinyurl.com/ytvauyyx"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tinyurl.com/bdeh9zr3http:/tinyurl.com/55bvfwufhttps:/tests.mettl.com/authenticateKey/92437794"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tinyurl.com/yh4b6nbx" TargetMode="External"/><Relationship Id="rId2" Type="http://schemas.openxmlformats.org/officeDocument/2006/relationships/hyperlink" Target="http://tinyurl.com/477yphz2" TargetMode="External"/><Relationship Id="rId1" Type="http://schemas.openxmlformats.org/officeDocument/2006/relationships/slideLayout" Target="../slideLayouts/slideLayout7.xml"/><Relationship Id="rId6" Type="http://schemas.openxmlformats.org/officeDocument/2006/relationships/hyperlink" Target="http://tinyurl.com/73ku9sbh" TargetMode="External"/><Relationship Id="rId5" Type="http://schemas.openxmlformats.org/officeDocument/2006/relationships/hyperlink" Target="http://tinyurl.com/y228yy5e" TargetMode="External"/><Relationship Id="rId4" Type="http://schemas.openxmlformats.org/officeDocument/2006/relationships/hyperlink" Target="http://tinyurl.com/prray64d"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tinyurl.com/2p5sbhck" TargetMode="External"/><Relationship Id="rId2" Type="http://schemas.openxmlformats.org/officeDocument/2006/relationships/hyperlink" Target="http://tinyurl.com/4rzcta9w" TargetMode="External"/><Relationship Id="rId1" Type="http://schemas.openxmlformats.org/officeDocument/2006/relationships/slideLayout" Target="../slideLayouts/slideLayout7.xml"/><Relationship Id="rId5" Type="http://schemas.openxmlformats.org/officeDocument/2006/relationships/hyperlink" Target="http://tinyurl.com/yckr9fvw" TargetMode="External"/><Relationship Id="rId4" Type="http://schemas.openxmlformats.org/officeDocument/2006/relationships/hyperlink" Target="http://tinyurl.com/a2t2bcev"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tinyurl.com/pkwn2rex" TargetMode="External"/><Relationship Id="rId2" Type="http://schemas.openxmlformats.org/officeDocument/2006/relationships/hyperlink" Target="http://tinyurl.com/3p2zecv5" TargetMode="External"/><Relationship Id="rId1" Type="http://schemas.openxmlformats.org/officeDocument/2006/relationships/slideLayout" Target="../slideLayouts/slideLayout7.xml"/><Relationship Id="rId6" Type="http://schemas.openxmlformats.org/officeDocument/2006/relationships/hyperlink" Target="http://tinyurl.com/w6dw8wvd" TargetMode="External"/><Relationship Id="rId5" Type="http://schemas.openxmlformats.org/officeDocument/2006/relationships/hyperlink" Target="http://tinyurl.com/5n7f8774" TargetMode="External"/><Relationship Id="rId4" Type="http://schemas.openxmlformats.org/officeDocument/2006/relationships/hyperlink" Target="http://tinyurl.com/44jm8cbn"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hyperlink" Target="http://tinyurl.com/3tnam78h" TargetMode="Externa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4368" y="2705199"/>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149497" y="4366873"/>
            <a:ext cx="11561656" cy="2136776"/>
          </a:xfrm>
          <a:prstGeom prst="rect">
            <a:avLst/>
          </a:prstGeom>
        </p:spPr>
        <p:txBody>
          <a:bodyPr lIns="0" tIns="0" rIns="0" bIns="0" rtlCol="0" anchor="t">
            <a:spAutoFit/>
          </a:bodyPr>
          <a:lstStyle/>
          <a:p>
            <a:pPr algn="ctr">
              <a:lnSpc>
                <a:spcPts val="14000"/>
              </a:lnSpc>
            </a:pPr>
            <a:r>
              <a:rPr lang="en-US" sz="14000">
                <a:solidFill>
                  <a:srgbClr val="000000"/>
                </a:solidFill>
                <a:latin typeface="Times New Roman Bold"/>
              </a:rPr>
              <a:t>BASICS</a:t>
            </a:r>
          </a:p>
        </p:txBody>
      </p:sp>
      <p:sp>
        <p:nvSpPr>
          <p:cNvPr id="6" name="TextBox 6"/>
          <p:cNvSpPr txBox="1"/>
          <p:nvPr/>
        </p:nvSpPr>
        <p:spPr>
          <a:xfrm>
            <a:off x="5932271" y="6847391"/>
            <a:ext cx="6423458" cy="469900"/>
          </a:xfrm>
          <a:prstGeom prst="rect">
            <a:avLst/>
          </a:prstGeom>
        </p:spPr>
        <p:txBody>
          <a:bodyPr lIns="0" tIns="0" rIns="0" bIns="0" rtlCol="0" anchor="t">
            <a:spAutoFit/>
          </a:bodyPr>
          <a:lstStyle/>
          <a:p>
            <a:pPr algn="ctr">
              <a:lnSpc>
                <a:spcPts val="3499"/>
              </a:lnSpc>
            </a:pPr>
            <a:r>
              <a:rPr lang="en-US" sz="2499" spc="124">
                <a:solidFill>
                  <a:srgbClr val="000000"/>
                </a:solidFill>
                <a:latin typeface="Times New Roman"/>
              </a:rPr>
              <a:t>C Language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38200"/>
            <a:ext cx="5884770" cy="916305"/>
          </a:xfrm>
          <a:prstGeom prst="rect">
            <a:avLst/>
          </a:prstGeom>
        </p:spPr>
        <p:txBody>
          <a:bodyPr lIns="0" tIns="0" rIns="0" bIns="0" rtlCol="0" anchor="t">
            <a:spAutoFit/>
          </a:bodyPr>
          <a:lstStyle/>
          <a:p>
            <a:pPr>
              <a:lnSpc>
                <a:spcPts val="6719"/>
              </a:lnSpc>
              <a:spcBef>
                <a:spcPct val="0"/>
              </a:spcBef>
            </a:pPr>
            <a:r>
              <a:rPr lang="en-US" sz="4800">
                <a:solidFill>
                  <a:srgbClr val="000000"/>
                </a:solidFill>
                <a:latin typeface="Times New Roman Bold"/>
              </a:rPr>
              <a:t>Data Types</a:t>
            </a:r>
          </a:p>
        </p:txBody>
      </p:sp>
      <p:sp>
        <p:nvSpPr>
          <p:cNvPr id="3" name="TextBox 3"/>
          <p:cNvSpPr txBox="1"/>
          <p:nvPr/>
        </p:nvSpPr>
        <p:spPr>
          <a:xfrm>
            <a:off x="1028700" y="2641744"/>
            <a:ext cx="15799021" cy="5998845"/>
          </a:xfrm>
          <a:prstGeom prst="rect">
            <a:avLst/>
          </a:prstGeom>
        </p:spPr>
        <p:txBody>
          <a:bodyPr lIns="0" tIns="0" rIns="0" bIns="0" rtlCol="0" anchor="t">
            <a:spAutoFit/>
          </a:bodyPr>
          <a:lstStyle/>
          <a:p>
            <a:pPr marL="906780" lvl="1" indent="-453390">
              <a:lnSpc>
                <a:spcPts val="5880"/>
              </a:lnSpc>
              <a:buFont typeface="Arial"/>
              <a:buChar char="•"/>
            </a:pPr>
            <a:r>
              <a:rPr lang="en-US" sz="4200" spc="67" dirty="0">
                <a:solidFill>
                  <a:srgbClr val="000000"/>
                </a:solidFill>
                <a:latin typeface="Times New Roman"/>
              </a:rPr>
              <a:t>Data types are used -</a:t>
            </a:r>
          </a:p>
          <a:p>
            <a:pPr>
              <a:lnSpc>
                <a:spcPts val="5880"/>
              </a:lnSpc>
            </a:pPr>
            <a:r>
              <a:rPr lang="en-US" sz="4200" spc="67" dirty="0">
                <a:solidFill>
                  <a:srgbClr val="000000"/>
                </a:solidFill>
                <a:latin typeface="Times New Roman"/>
              </a:rPr>
              <a:t>                  - Reserve the memory</a:t>
            </a:r>
          </a:p>
          <a:p>
            <a:pPr>
              <a:lnSpc>
                <a:spcPts val="5880"/>
              </a:lnSpc>
            </a:pPr>
            <a:r>
              <a:rPr lang="en-US" sz="4200" spc="67" dirty="0">
                <a:solidFill>
                  <a:srgbClr val="000000"/>
                </a:solidFill>
                <a:latin typeface="Times New Roman"/>
              </a:rPr>
              <a:t>                  - what type of operation is to done in future.</a:t>
            </a:r>
          </a:p>
          <a:p>
            <a:pPr marL="906780" lvl="1" indent="-453390">
              <a:lnSpc>
                <a:spcPts val="5880"/>
              </a:lnSpc>
              <a:buFont typeface="Arial"/>
              <a:buChar char="•"/>
            </a:pPr>
            <a:r>
              <a:rPr lang="en-US" sz="4200" spc="67" dirty="0">
                <a:solidFill>
                  <a:srgbClr val="000000"/>
                </a:solidFill>
                <a:latin typeface="Times New Roman"/>
              </a:rPr>
              <a:t>So that this particular reserved memory will not be used for other purposes.</a:t>
            </a:r>
          </a:p>
          <a:p>
            <a:pPr>
              <a:lnSpc>
                <a:spcPts val="5880"/>
              </a:lnSpc>
            </a:pPr>
            <a:endParaRPr lang="en-US" sz="4200" spc="67" dirty="0">
              <a:solidFill>
                <a:srgbClr val="000000"/>
              </a:solidFill>
              <a:latin typeface="Times New Roman"/>
            </a:endParaRPr>
          </a:p>
          <a:p>
            <a:pPr>
              <a:lnSpc>
                <a:spcPts val="5880"/>
              </a:lnSpc>
            </a:pPr>
            <a:r>
              <a:rPr lang="en-US" sz="4200" spc="67" dirty="0">
                <a:solidFill>
                  <a:srgbClr val="000000"/>
                </a:solidFill>
                <a:latin typeface="Times New Roman"/>
              </a:rPr>
              <a:t>Double datatype - </a:t>
            </a:r>
            <a:r>
              <a:rPr lang="en-US" sz="4200" spc="67" dirty="0">
                <a:solidFill>
                  <a:srgbClr val="000000"/>
                </a:solidFill>
                <a:latin typeface="Times New Roman"/>
                <a:hlinkClick r:id="rId2"/>
              </a:rPr>
              <a:t>http://tinyurl.com/bdsskb5k</a:t>
            </a:r>
            <a:endParaRPr lang="en-US" sz="4200" spc="67" dirty="0">
              <a:solidFill>
                <a:srgbClr val="000000"/>
              </a:solidFill>
              <a:latin typeface="Times New Roman"/>
            </a:endParaRPr>
          </a:p>
          <a:p>
            <a:pPr>
              <a:lnSpc>
                <a:spcPts val="5880"/>
              </a:lnSpc>
            </a:pPr>
            <a:endParaRPr lang="en-US" sz="4200" spc="67" dirty="0">
              <a:solidFill>
                <a:srgbClr val="000000"/>
              </a:solidFill>
              <a:latin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56413" y="525780"/>
            <a:ext cx="15590520" cy="833562"/>
          </a:xfrm>
          <a:prstGeom prst="rect">
            <a:avLst/>
          </a:prstGeom>
        </p:spPr>
        <p:txBody>
          <a:bodyPr lIns="0" tIns="0" rIns="0" bIns="0" rtlCol="0" anchor="t">
            <a:spAutoFit/>
          </a:bodyPr>
          <a:lstStyle/>
          <a:p>
            <a:pPr algn="l">
              <a:lnSpc>
                <a:spcPts val="6480"/>
              </a:lnSpc>
            </a:pPr>
            <a:r>
              <a:rPr lang="en-US" sz="6000" b="1" spc="-36" dirty="0">
                <a:solidFill>
                  <a:srgbClr val="000000"/>
                </a:solidFill>
                <a:latin typeface="Times New Roman Light"/>
              </a:rPr>
              <a:t>Sum of elements </a:t>
            </a:r>
            <a:r>
              <a:rPr lang="en-US" sz="6000" spc="-36" dirty="0">
                <a:solidFill>
                  <a:srgbClr val="000000"/>
                </a:solidFill>
                <a:latin typeface="Times New Roman Light"/>
              </a:rPr>
              <a:t>- </a:t>
            </a:r>
            <a:r>
              <a:rPr lang="en-US" sz="6000" u="sng" spc="-36" dirty="0">
                <a:solidFill>
                  <a:srgbClr val="0563C1"/>
                </a:solidFill>
                <a:latin typeface="Times New Roman Light"/>
                <a:hlinkClick r:id="rId2" tooltip="http://tinyurl.com/yc8y66p3"/>
              </a:rPr>
              <a:t>http://tinyurl.com/yc8y66p3</a:t>
            </a:r>
          </a:p>
        </p:txBody>
      </p:sp>
      <p:sp>
        <p:nvSpPr>
          <p:cNvPr id="3" name="TextBox 3"/>
          <p:cNvSpPr txBox="1"/>
          <p:nvPr/>
        </p:nvSpPr>
        <p:spPr>
          <a:xfrm>
            <a:off x="856413" y="1707969"/>
            <a:ext cx="16601086" cy="8839962"/>
          </a:xfrm>
          <a:prstGeom prst="rect">
            <a:avLst/>
          </a:prstGeom>
        </p:spPr>
        <p:txBody>
          <a:bodyPr lIns="0" tIns="0" rIns="0" bIns="0" rtlCol="0" anchor="t">
            <a:spAutoFit/>
          </a:bodyPr>
          <a:lstStyle/>
          <a:p>
            <a:pPr algn="l">
              <a:lnSpc>
                <a:spcPts val="4103"/>
              </a:lnSpc>
            </a:pPr>
            <a:r>
              <a:rPr lang="en-US" sz="3799" spc="35" dirty="0">
                <a:solidFill>
                  <a:srgbClr val="000000"/>
                </a:solidFill>
                <a:latin typeface="Times New Roman"/>
              </a:rPr>
              <a:t>#include &lt;stdio.h&gt;</a:t>
            </a:r>
          </a:p>
          <a:p>
            <a:pPr algn="l">
              <a:lnSpc>
                <a:spcPts val="4103"/>
              </a:lnSpc>
            </a:pPr>
            <a:r>
              <a:rPr lang="en-US" sz="3799" spc="35" dirty="0">
                <a:solidFill>
                  <a:srgbClr val="000000"/>
                </a:solidFill>
                <a:latin typeface="Times New Roman"/>
              </a:rPr>
              <a:t>int main() {</a:t>
            </a:r>
          </a:p>
          <a:p>
            <a:pPr algn="l">
              <a:lnSpc>
                <a:spcPts val="4103"/>
              </a:lnSpc>
            </a:pPr>
            <a:r>
              <a:rPr lang="en-US" sz="3799" spc="35" dirty="0">
                <a:solidFill>
                  <a:srgbClr val="000000"/>
                </a:solidFill>
                <a:latin typeface="Times New Roman"/>
              </a:rPr>
              <a:t>    int length;</a:t>
            </a:r>
          </a:p>
          <a:p>
            <a:pPr algn="l">
              <a:lnSpc>
                <a:spcPts val="4103"/>
              </a:lnSpc>
            </a:pPr>
            <a:r>
              <a:rPr lang="en-US" sz="3799" spc="35" dirty="0">
                <a:solidFill>
                  <a:srgbClr val="000000"/>
                </a:solidFill>
                <a:latin typeface="Times New Roman"/>
              </a:rPr>
              <a:t>    printf("Enter the length of the array: ");</a:t>
            </a:r>
          </a:p>
          <a:p>
            <a:pPr algn="l">
              <a:lnSpc>
                <a:spcPts val="4103"/>
              </a:lnSpc>
            </a:pPr>
            <a:r>
              <a:rPr lang="en-US" sz="3799" spc="35" dirty="0">
                <a:solidFill>
                  <a:srgbClr val="000000"/>
                </a:solidFill>
                <a:latin typeface="Times New Roman"/>
              </a:rPr>
              <a:t>    scanf("%d", &amp;length);             </a:t>
            </a:r>
            <a:r>
              <a:rPr lang="en-US" sz="3799" spc="35" dirty="0">
                <a:solidFill>
                  <a:srgbClr val="FF0000"/>
                </a:solidFill>
                <a:latin typeface="Times New Roman"/>
              </a:rPr>
              <a:t>// array length</a:t>
            </a:r>
          </a:p>
          <a:p>
            <a:pPr algn="l">
              <a:lnSpc>
                <a:spcPts val="4103"/>
              </a:lnSpc>
            </a:pPr>
            <a:r>
              <a:rPr lang="en-US" sz="3799" spc="35" dirty="0">
                <a:solidFill>
                  <a:srgbClr val="000000"/>
                </a:solidFill>
                <a:latin typeface="Times New Roman"/>
              </a:rPr>
              <a:t>    int </a:t>
            </a:r>
            <a:r>
              <a:rPr lang="en-US" sz="3799" spc="35" dirty="0" err="1">
                <a:solidFill>
                  <a:srgbClr val="000000"/>
                </a:solidFill>
                <a:latin typeface="Times New Roman"/>
              </a:rPr>
              <a:t>nums</a:t>
            </a:r>
            <a:r>
              <a:rPr lang="en-US" sz="3799" spc="35" dirty="0">
                <a:solidFill>
                  <a:srgbClr val="000000"/>
                </a:solidFill>
                <a:latin typeface="Times New Roman"/>
              </a:rPr>
              <a:t>[length];</a:t>
            </a:r>
          </a:p>
          <a:p>
            <a:pPr algn="l">
              <a:lnSpc>
                <a:spcPts val="4103"/>
              </a:lnSpc>
            </a:pPr>
            <a:r>
              <a:rPr lang="en-US" sz="3799" spc="35" dirty="0">
                <a:solidFill>
                  <a:srgbClr val="000000"/>
                </a:solidFill>
                <a:latin typeface="Times New Roman"/>
              </a:rPr>
              <a:t>    printf("Enter %d elements of the array:\n", length);</a:t>
            </a:r>
          </a:p>
          <a:p>
            <a:pPr algn="l">
              <a:lnSpc>
                <a:spcPts val="4103"/>
              </a:lnSpc>
            </a:pPr>
            <a:r>
              <a:rPr lang="en-US" sz="3799" spc="35" dirty="0">
                <a:solidFill>
                  <a:srgbClr val="000000"/>
                </a:solidFill>
                <a:latin typeface="Times New Roman"/>
              </a:rPr>
              <a:t>    for (int </a:t>
            </a:r>
            <a:r>
              <a:rPr lang="en-US" sz="3799" spc="35" dirty="0" err="1">
                <a:solidFill>
                  <a:srgbClr val="000000"/>
                </a:solidFill>
                <a:latin typeface="Times New Roman"/>
              </a:rPr>
              <a:t>i</a:t>
            </a:r>
            <a:r>
              <a:rPr lang="en-US" sz="3799" spc="35" dirty="0">
                <a:solidFill>
                  <a:srgbClr val="000000"/>
                </a:solidFill>
                <a:latin typeface="Times New Roman"/>
              </a:rPr>
              <a:t> = 0; </a:t>
            </a:r>
            <a:r>
              <a:rPr lang="en-US" sz="3799" spc="35" dirty="0" err="1">
                <a:solidFill>
                  <a:srgbClr val="000000"/>
                </a:solidFill>
                <a:latin typeface="Times New Roman"/>
              </a:rPr>
              <a:t>i</a:t>
            </a:r>
            <a:r>
              <a:rPr lang="en-US" sz="3799" spc="35" dirty="0">
                <a:solidFill>
                  <a:srgbClr val="000000"/>
                </a:solidFill>
                <a:latin typeface="Times New Roman"/>
              </a:rPr>
              <a:t> &lt; length; </a:t>
            </a:r>
            <a:r>
              <a:rPr lang="en-US" sz="3799" spc="35" dirty="0" err="1">
                <a:solidFill>
                  <a:srgbClr val="000000"/>
                </a:solidFill>
                <a:latin typeface="Times New Roman"/>
              </a:rPr>
              <a:t>i</a:t>
            </a:r>
            <a:r>
              <a:rPr lang="en-US" sz="3799" spc="35" dirty="0">
                <a:solidFill>
                  <a:srgbClr val="000000"/>
                </a:solidFill>
                <a:latin typeface="Times New Roman"/>
              </a:rPr>
              <a:t>++) {</a:t>
            </a:r>
          </a:p>
          <a:p>
            <a:pPr algn="l">
              <a:lnSpc>
                <a:spcPts val="4103"/>
              </a:lnSpc>
            </a:pPr>
            <a:r>
              <a:rPr lang="en-US" sz="3799" spc="35" dirty="0">
                <a:solidFill>
                  <a:srgbClr val="000000"/>
                </a:solidFill>
                <a:latin typeface="Times New Roman"/>
              </a:rPr>
              <a:t>        printf("Element %d: ", </a:t>
            </a:r>
            <a:r>
              <a:rPr lang="en-US" sz="3799" spc="35" dirty="0" err="1">
                <a:solidFill>
                  <a:srgbClr val="000000"/>
                </a:solidFill>
                <a:latin typeface="Times New Roman"/>
              </a:rPr>
              <a:t>i</a:t>
            </a:r>
            <a:r>
              <a:rPr lang="en-US" sz="3799" spc="35" dirty="0">
                <a:solidFill>
                  <a:srgbClr val="000000"/>
                </a:solidFill>
                <a:latin typeface="Times New Roman"/>
              </a:rPr>
              <a:t> + 1);             </a:t>
            </a:r>
            <a:r>
              <a:rPr lang="en-US" sz="3799" spc="35" dirty="0">
                <a:solidFill>
                  <a:srgbClr val="FF0000"/>
                </a:solidFill>
                <a:latin typeface="Times New Roman"/>
              </a:rPr>
              <a:t>//getting each element from the user</a:t>
            </a:r>
          </a:p>
          <a:p>
            <a:pPr algn="l">
              <a:lnSpc>
                <a:spcPts val="4103"/>
              </a:lnSpc>
            </a:pPr>
            <a:r>
              <a:rPr lang="en-US" sz="3799" spc="35" dirty="0">
                <a:solidFill>
                  <a:srgbClr val="000000"/>
                </a:solidFill>
                <a:latin typeface="Times New Roman"/>
              </a:rPr>
              <a:t>        scanf("%d", &amp;</a:t>
            </a:r>
            <a:r>
              <a:rPr lang="en-US" sz="3799" spc="35" dirty="0" err="1">
                <a:solidFill>
                  <a:srgbClr val="000000"/>
                </a:solidFill>
                <a:latin typeface="Times New Roman"/>
              </a:rPr>
              <a:t>nums</a:t>
            </a:r>
            <a:r>
              <a:rPr lang="en-US" sz="3799" spc="35" dirty="0">
                <a:solidFill>
                  <a:srgbClr val="000000"/>
                </a:solidFill>
                <a:latin typeface="Times New Roman"/>
              </a:rPr>
              <a:t>[</a:t>
            </a:r>
            <a:r>
              <a:rPr lang="en-US" sz="3799" spc="35" dirty="0" err="1">
                <a:solidFill>
                  <a:srgbClr val="000000"/>
                </a:solidFill>
                <a:latin typeface="Times New Roman"/>
              </a:rPr>
              <a:t>i</a:t>
            </a:r>
            <a:r>
              <a:rPr lang="en-US" sz="3799" spc="35" dirty="0">
                <a:solidFill>
                  <a:srgbClr val="000000"/>
                </a:solidFill>
                <a:latin typeface="Times New Roman"/>
              </a:rPr>
              <a:t>]);</a:t>
            </a:r>
          </a:p>
          <a:p>
            <a:pPr algn="l">
              <a:lnSpc>
                <a:spcPts val="4103"/>
              </a:lnSpc>
            </a:pPr>
            <a:r>
              <a:rPr lang="en-US" sz="3799" spc="35" dirty="0">
                <a:solidFill>
                  <a:srgbClr val="000000"/>
                </a:solidFill>
                <a:latin typeface="Times New Roman"/>
              </a:rPr>
              <a:t>    }    int sum = 0;</a:t>
            </a:r>
          </a:p>
          <a:p>
            <a:pPr algn="l">
              <a:lnSpc>
                <a:spcPts val="4103"/>
              </a:lnSpc>
            </a:pPr>
            <a:r>
              <a:rPr lang="en-US" sz="3799" spc="35" dirty="0">
                <a:solidFill>
                  <a:srgbClr val="000000"/>
                </a:solidFill>
                <a:latin typeface="Times New Roman"/>
              </a:rPr>
              <a:t>    for (int </a:t>
            </a:r>
            <a:r>
              <a:rPr lang="en-US" sz="3799" spc="35" dirty="0" err="1">
                <a:solidFill>
                  <a:srgbClr val="000000"/>
                </a:solidFill>
                <a:latin typeface="Times New Roman"/>
              </a:rPr>
              <a:t>i</a:t>
            </a:r>
            <a:r>
              <a:rPr lang="en-US" sz="3799" spc="35" dirty="0">
                <a:solidFill>
                  <a:srgbClr val="000000"/>
                </a:solidFill>
                <a:latin typeface="Times New Roman"/>
              </a:rPr>
              <a:t> = 0; </a:t>
            </a:r>
            <a:r>
              <a:rPr lang="en-US" sz="3799" spc="35" dirty="0" err="1">
                <a:solidFill>
                  <a:srgbClr val="000000"/>
                </a:solidFill>
                <a:latin typeface="Times New Roman"/>
              </a:rPr>
              <a:t>i</a:t>
            </a:r>
            <a:r>
              <a:rPr lang="en-US" sz="3799" spc="35" dirty="0">
                <a:solidFill>
                  <a:srgbClr val="000000"/>
                </a:solidFill>
                <a:latin typeface="Times New Roman"/>
              </a:rPr>
              <a:t> &lt; length; </a:t>
            </a:r>
            <a:r>
              <a:rPr lang="en-US" sz="3799" spc="35" dirty="0" err="1">
                <a:solidFill>
                  <a:srgbClr val="000000"/>
                </a:solidFill>
                <a:latin typeface="Times New Roman"/>
              </a:rPr>
              <a:t>i</a:t>
            </a:r>
            <a:r>
              <a:rPr lang="en-US" sz="3799" spc="35" dirty="0">
                <a:solidFill>
                  <a:srgbClr val="000000"/>
                </a:solidFill>
                <a:latin typeface="Times New Roman"/>
              </a:rPr>
              <a:t>++) {</a:t>
            </a:r>
          </a:p>
          <a:p>
            <a:pPr algn="l">
              <a:lnSpc>
                <a:spcPts val="4103"/>
              </a:lnSpc>
            </a:pPr>
            <a:r>
              <a:rPr lang="en-US" sz="3799" spc="35" dirty="0">
                <a:solidFill>
                  <a:srgbClr val="000000"/>
                </a:solidFill>
                <a:latin typeface="Times New Roman"/>
              </a:rPr>
              <a:t>        sum += </a:t>
            </a:r>
            <a:r>
              <a:rPr lang="en-US" sz="3799" spc="35" dirty="0" err="1">
                <a:solidFill>
                  <a:srgbClr val="000000"/>
                </a:solidFill>
                <a:latin typeface="Times New Roman"/>
              </a:rPr>
              <a:t>nums</a:t>
            </a:r>
            <a:r>
              <a:rPr lang="en-US" sz="3799" spc="35" dirty="0">
                <a:solidFill>
                  <a:srgbClr val="000000"/>
                </a:solidFill>
                <a:latin typeface="Times New Roman"/>
              </a:rPr>
              <a:t>[</a:t>
            </a:r>
            <a:r>
              <a:rPr lang="en-US" sz="3799" spc="35" dirty="0" err="1">
                <a:solidFill>
                  <a:srgbClr val="000000"/>
                </a:solidFill>
                <a:latin typeface="Times New Roman"/>
              </a:rPr>
              <a:t>i</a:t>
            </a:r>
            <a:r>
              <a:rPr lang="en-US" sz="3799" spc="35" dirty="0">
                <a:solidFill>
                  <a:srgbClr val="000000"/>
                </a:solidFill>
                <a:latin typeface="Times New Roman"/>
              </a:rPr>
              <a:t>];                                            </a:t>
            </a:r>
            <a:r>
              <a:rPr lang="en-US" sz="3799" spc="35" dirty="0">
                <a:solidFill>
                  <a:srgbClr val="FF0000"/>
                </a:solidFill>
                <a:latin typeface="Times New Roman"/>
              </a:rPr>
              <a:t>//calculating the sum</a:t>
            </a:r>
          </a:p>
          <a:p>
            <a:pPr algn="l">
              <a:lnSpc>
                <a:spcPts val="4103"/>
              </a:lnSpc>
            </a:pPr>
            <a:r>
              <a:rPr lang="en-US" sz="3799" spc="35" dirty="0">
                <a:solidFill>
                  <a:srgbClr val="000000"/>
                </a:solidFill>
                <a:latin typeface="Times New Roman"/>
              </a:rPr>
              <a:t>    }   printf("The sum of elements in the array is: %d\n", sum); </a:t>
            </a:r>
          </a:p>
          <a:p>
            <a:pPr algn="l">
              <a:lnSpc>
                <a:spcPts val="4103"/>
              </a:lnSpc>
            </a:pPr>
            <a:r>
              <a:rPr lang="en-US" sz="3799" spc="35" dirty="0">
                <a:solidFill>
                  <a:srgbClr val="000000"/>
                </a:solidFill>
                <a:latin typeface="Times New Roman"/>
              </a:rPr>
              <a:t>     return 0;</a:t>
            </a:r>
          </a:p>
          <a:p>
            <a:pPr algn="l">
              <a:lnSpc>
                <a:spcPts val="4103"/>
              </a:lnSpc>
            </a:pPr>
            <a:r>
              <a:rPr lang="en-US" sz="3799" spc="35" dirty="0">
                <a:solidFill>
                  <a:srgbClr val="000000"/>
                </a:solidFill>
                <a:latin typeface="Times New Roman"/>
              </a:rPr>
              <a:t>}</a:t>
            </a:r>
          </a:p>
          <a:p>
            <a:pPr algn="l">
              <a:lnSpc>
                <a:spcPts val="4103"/>
              </a:lnSpc>
            </a:pPr>
            <a:endParaRPr lang="en-US" sz="3799" spc="35" dirty="0">
              <a:solidFill>
                <a:srgbClr val="000000"/>
              </a:solidFill>
              <a:latin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732757"/>
            <a:ext cx="16847820" cy="743793"/>
          </a:xfrm>
          <a:prstGeom prst="rect">
            <a:avLst/>
          </a:prstGeom>
        </p:spPr>
        <p:txBody>
          <a:bodyPr lIns="0" tIns="0" rIns="0" bIns="0" rtlCol="0" anchor="t">
            <a:spAutoFit/>
          </a:bodyPr>
          <a:lstStyle/>
          <a:p>
            <a:pPr algn="l">
              <a:lnSpc>
                <a:spcPts val="5832"/>
              </a:lnSpc>
            </a:pPr>
            <a:r>
              <a:rPr lang="en-US" sz="5400" b="1" spc="-32" dirty="0">
                <a:solidFill>
                  <a:srgbClr val="000000"/>
                </a:solidFill>
                <a:latin typeface="Times New Roman Light"/>
              </a:rPr>
              <a:t>Finding the largest element </a:t>
            </a:r>
            <a:r>
              <a:rPr lang="en-US" sz="5400" spc="-32" dirty="0">
                <a:solidFill>
                  <a:srgbClr val="000000"/>
                </a:solidFill>
                <a:latin typeface="Times New Roman Light"/>
              </a:rPr>
              <a:t>- </a:t>
            </a:r>
            <a:r>
              <a:rPr lang="en-US" sz="5400" u="sng" spc="-32" dirty="0">
                <a:solidFill>
                  <a:srgbClr val="0563C1"/>
                </a:solidFill>
                <a:latin typeface="Times New Roman Light"/>
                <a:hlinkClick r:id="rId2" tooltip="http://tinyurl.com/2zjw6zyh"/>
              </a:rPr>
              <a:t>http://tinyurl.com/2zjw6zyh</a:t>
            </a:r>
          </a:p>
        </p:txBody>
      </p:sp>
      <p:sp>
        <p:nvSpPr>
          <p:cNvPr id="3" name="TextBox 3"/>
          <p:cNvSpPr txBox="1"/>
          <p:nvPr/>
        </p:nvSpPr>
        <p:spPr>
          <a:xfrm>
            <a:off x="1348740" y="2038123"/>
            <a:ext cx="15590520" cy="6960108"/>
          </a:xfrm>
          <a:prstGeom prst="rect">
            <a:avLst/>
          </a:prstGeom>
        </p:spPr>
        <p:txBody>
          <a:bodyPr lIns="0" tIns="0" rIns="0" bIns="0" rtlCol="0" anchor="t">
            <a:spAutoFit/>
          </a:bodyPr>
          <a:lstStyle/>
          <a:p>
            <a:pPr algn="l">
              <a:lnSpc>
                <a:spcPts val="4536"/>
              </a:lnSpc>
            </a:pPr>
            <a:r>
              <a:rPr lang="en-US" sz="4200" spc="39">
                <a:solidFill>
                  <a:srgbClr val="000000"/>
                </a:solidFill>
                <a:latin typeface="Times New Roman"/>
              </a:rPr>
              <a:t>#include &lt;stdio.h&gt;</a:t>
            </a:r>
          </a:p>
          <a:p>
            <a:pPr algn="l">
              <a:lnSpc>
                <a:spcPts val="4536"/>
              </a:lnSpc>
            </a:pPr>
            <a:r>
              <a:rPr lang="en-US" sz="4200" spc="39">
                <a:solidFill>
                  <a:srgbClr val="000000"/>
                </a:solidFill>
                <a:latin typeface="Times New Roman"/>
              </a:rPr>
              <a:t>int main() {</a:t>
            </a:r>
          </a:p>
          <a:p>
            <a:pPr algn="l">
              <a:lnSpc>
                <a:spcPts val="4536"/>
              </a:lnSpc>
            </a:pPr>
            <a:r>
              <a:rPr lang="en-US" sz="4200" spc="39">
                <a:solidFill>
                  <a:srgbClr val="000000"/>
                </a:solidFill>
                <a:latin typeface="Times New Roman"/>
              </a:rPr>
              <a:t>    int nums[] = {5, 8, 2, 7, 1};</a:t>
            </a:r>
          </a:p>
          <a:p>
            <a:pPr algn="l">
              <a:lnSpc>
                <a:spcPts val="4536"/>
              </a:lnSpc>
            </a:pPr>
            <a:r>
              <a:rPr lang="en-US" sz="4200" spc="39">
                <a:solidFill>
                  <a:srgbClr val="000000"/>
                </a:solidFill>
                <a:latin typeface="Times New Roman"/>
              </a:rPr>
              <a:t>    int length = sizeof(nums) / sizeof(nums[0]);</a:t>
            </a:r>
          </a:p>
          <a:p>
            <a:pPr algn="l">
              <a:lnSpc>
                <a:spcPts val="4536"/>
              </a:lnSpc>
            </a:pPr>
            <a:r>
              <a:rPr lang="en-US" sz="4200" spc="39">
                <a:solidFill>
                  <a:srgbClr val="000000"/>
                </a:solidFill>
                <a:latin typeface="Times New Roman"/>
              </a:rPr>
              <a:t>    int max = nums[0];</a:t>
            </a:r>
          </a:p>
          <a:p>
            <a:pPr algn="l">
              <a:lnSpc>
                <a:spcPts val="4536"/>
              </a:lnSpc>
            </a:pPr>
            <a:r>
              <a:rPr lang="en-US" sz="4200" spc="39">
                <a:solidFill>
                  <a:srgbClr val="000000"/>
                </a:solidFill>
                <a:latin typeface="Times New Roman"/>
              </a:rPr>
              <a:t>    for (int i = 1; i &lt; length; i++) {</a:t>
            </a:r>
          </a:p>
          <a:p>
            <a:pPr algn="l">
              <a:lnSpc>
                <a:spcPts val="4536"/>
              </a:lnSpc>
            </a:pPr>
            <a:r>
              <a:rPr lang="en-US" sz="4200" spc="39">
                <a:solidFill>
                  <a:srgbClr val="000000"/>
                </a:solidFill>
                <a:latin typeface="Times New Roman"/>
              </a:rPr>
              <a:t>        if (nums[i] &gt; max) {</a:t>
            </a:r>
          </a:p>
          <a:p>
            <a:pPr algn="l">
              <a:lnSpc>
                <a:spcPts val="4536"/>
              </a:lnSpc>
            </a:pPr>
            <a:r>
              <a:rPr lang="en-US" sz="4200" spc="39">
                <a:solidFill>
                  <a:srgbClr val="000000"/>
                </a:solidFill>
                <a:latin typeface="Times New Roman"/>
              </a:rPr>
              <a:t>            max = nums[i];</a:t>
            </a:r>
          </a:p>
          <a:p>
            <a:pPr algn="l">
              <a:lnSpc>
                <a:spcPts val="4536"/>
              </a:lnSpc>
            </a:pPr>
            <a:r>
              <a:rPr lang="en-US" sz="4200" spc="39">
                <a:solidFill>
                  <a:srgbClr val="000000"/>
                </a:solidFill>
                <a:latin typeface="Times New Roman"/>
              </a:rPr>
              <a:t>        }</a:t>
            </a:r>
          </a:p>
          <a:p>
            <a:pPr algn="l">
              <a:lnSpc>
                <a:spcPts val="4536"/>
              </a:lnSpc>
            </a:pPr>
            <a:r>
              <a:rPr lang="en-US" sz="4200" spc="39">
                <a:solidFill>
                  <a:srgbClr val="000000"/>
                </a:solidFill>
                <a:latin typeface="Times New Roman"/>
              </a:rPr>
              <a:t>    }  printf("Largest element in the array: %d\n", max);</a:t>
            </a:r>
          </a:p>
          <a:p>
            <a:pPr algn="l">
              <a:lnSpc>
                <a:spcPts val="4536"/>
              </a:lnSpc>
            </a:pPr>
            <a:r>
              <a:rPr lang="en-US" sz="4200" spc="39">
                <a:solidFill>
                  <a:srgbClr val="000000"/>
                </a:solidFill>
                <a:latin typeface="Times New Roman"/>
              </a:rPr>
              <a:t>    return 0;</a:t>
            </a:r>
          </a:p>
          <a:p>
            <a:pPr algn="l">
              <a:lnSpc>
                <a:spcPts val="4536"/>
              </a:lnSpc>
            </a:pPr>
            <a:r>
              <a:rPr lang="en-US" sz="4200" spc="39">
                <a:solidFill>
                  <a:srgbClr val="000000"/>
                </a:solidFill>
                <a:latin typeface="Times New Roman"/>
              </a:rPr>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0501" y="573215"/>
            <a:ext cx="16847820" cy="743793"/>
          </a:xfrm>
          <a:prstGeom prst="rect">
            <a:avLst/>
          </a:prstGeom>
        </p:spPr>
        <p:txBody>
          <a:bodyPr lIns="0" tIns="0" rIns="0" bIns="0" rtlCol="0" anchor="t">
            <a:spAutoFit/>
          </a:bodyPr>
          <a:lstStyle/>
          <a:p>
            <a:pPr algn="l">
              <a:lnSpc>
                <a:spcPts val="5832"/>
              </a:lnSpc>
            </a:pPr>
            <a:r>
              <a:rPr lang="en-US" sz="5400" b="1" spc="-32" dirty="0">
                <a:solidFill>
                  <a:srgbClr val="000000"/>
                </a:solidFill>
                <a:latin typeface="Times New Roman Light"/>
              </a:rPr>
              <a:t>Second largest element </a:t>
            </a:r>
            <a:r>
              <a:rPr lang="en-US" sz="5400" spc="-32" dirty="0">
                <a:solidFill>
                  <a:srgbClr val="000000"/>
                </a:solidFill>
                <a:latin typeface="Times New Roman Light"/>
              </a:rPr>
              <a:t>- </a:t>
            </a:r>
            <a:r>
              <a:rPr lang="en-US" sz="5400" u="sng" spc="-32" dirty="0">
                <a:solidFill>
                  <a:srgbClr val="0563C1"/>
                </a:solidFill>
                <a:latin typeface="Times New Roman Light"/>
                <a:hlinkClick r:id="rId2" tooltip="http://tinyurl.com/95s37eh8"/>
              </a:rPr>
              <a:t>http://tinyurl.com/95s37eh8</a:t>
            </a:r>
          </a:p>
        </p:txBody>
      </p:sp>
      <p:sp>
        <p:nvSpPr>
          <p:cNvPr id="3" name="TextBox 3"/>
          <p:cNvSpPr txBox="1"/>
          <p:nvPr/>
        </p:nvSpPr>
        <p:spPr>
          <a:xfrm>
            <a:off x="830501" y="1704638"/>
            <a:ext cx="16860205" cy="8103108"/>
          </a:xfrm>
          <a:prstGeom prst="rect">
            <a:avLst/>
          </a:prstGeom>
        </p:spPr>
        <p:txBody>
          <a:bodyPr lIns="0" tIns="0" rIns="0" bIns="0" rtlCol="0" anchor="t">
            <a:spAutoFit/>
          </a:bodyPr>
          <a:lstStyle/>
          <a:p>
            <a:pPr algn="l">
              <a:lnSpc>
                <a:spcPts val="4536"/>
              </a:lnSpc>
            </a:pPr>
            <a:r>
              <a:rPr lang="en-US" sz="4200" spc="39" dirty="0">
                <a:solidFill>
                  <a:srgbClr val="000000"/>
                </a:solidFill>
                <a:latin typeface="Times New Roman"/>
              </a:rPr>
              <a:t>#include &lt;stdio.h&gt;</a:t>
            </a:r>
          </a:p>
          <a:p>
            <a:pPr algn="l">
              <a:lnSpc>
                <a:spcPts val="4536"/>
              </a:lnSpc>
            </a:pPr>
            <a:r>
              <a:rPr lang="en-US" sz="4200" spc="39" dirty="0">
                <a:solidFill>
                  <a:srgbClr val="000000"/>
                </a:solidFill>
                <a:latin typeface="Times New Roman"/>
              </a:rPr>
              <a:t>int main() {</a:t>
            </a:r>
          </a:p>
          <a:p>
            <a:pPr algn="l">
              <a:lnSpc>
                <a:spcPts val="4536"/>
              </a:lnSpc>
            </a:pPr>
            <a:r>
              <a:rPr lang="en-US" sz="4200" spc="39" dirty="0">
                <a:solidFill>
                  <a:srgbClr val="000000"/>
                </a:solidFill>
                <a:latin typeface="Times New Roman"/>
              </a:rPr>
              <a:t>    int n;</a:t>
            </a:r>
          </a:p>
          <a:p>
            <a:pPr algn="l">
              <a:lnSpc>
                <a:spcPts val="4536"/>
              </a:lnSpc>
            </a:pPr>
            <a:r>
              <a:rPr lang="en-US" sz="4200" spc="39" dirty="0">
                <a:solidFill>
                  <a:srgbClr val="000000"/>
                </a:solidFill>
                <a:latin typeface="Times New Roman"/>
              </a:rPr>
              <a:t>    printf("Enter the size of the array: ");</a:t>
            </a:r>
          </a:p>
          <a:p>
            <a:pPr algn="l">
              <a:lnSpc>
                <a:spcPts val="4536"/>
              </a:lnSpc>
            </a:pPr>
            <a:r>
              <a:rPr lang="en-US" sz="4200" spc="39" dirty="0">
                <a:solidFill>
                  <a:srgbClr val="000000"/>
                </a:solidFill>
                <a:latin typeface="Times New Roman"/>
              </a:rPr>
              <a:t>    scanf("%d", &amp;n);</a:t>
            </a:r>
          </a:p>
          <a:p>
            <a:pPr algn="l">
              <a:lnSpc>
                <a:spcPts val="4536"/>
              </a:lnSpc>
            </a:pPr>
            <a:r>
              <a:rPr lang="en-US" sz="4200" spc="39" dirty="0">
                <a:solidFill>
                  <a:srgbClr val="000000"/>
                </a:solidFill>
                <a:latin typeface="Times New Roman"/>
              </a:rPr>
              <a:t>    if (n &lt; 2) {</a:t>
            </a:r>
          </a:p>
          <a:p>
            <a:pPr algn="l">
              <a:lnSpc>
                <a:spcPts val="4536"/>
              </a:lnSpc>
            </a:pPr>
            <a:r>
              <a:rPr lang="en-US" sz="4200" spc="39" dirty="0">
                <a:solidFill>
                  <a:srgbClr val="000000"/>
                </a:solidFill>
                <a:latin typeface="Times New Roman"/>
              </a:rPr>
              <a:t>        printf("Array should have at least two elements.\n");</a:t>
            </a:r>
          </a:p>
          <a:p>
            <a:pPr algn="l">
              <a:lnSpc>
                <a:spcPts val="4536"/>
              </a:lnSpc>
            </a:pPr>
            <a:r>
              <a:rPr lang="en-US" sz="4200" spc="39" dirty="0">
                <a:solidFill>
                  <a:srgbClr val="000000"/>
                </a:solidFill>
                <a:latin typeface="Times New Roman"/>
              </a:rPr>
              <a:t>        return 0;  }</a:t>
            </a:r>
          </a:p>
          <a:p>
            <a:pPr algn="l">
              <a:lnSpc>
                <a:spcPts val="4536"/>
              </a:lnSpc>
            </a:pPr>
            <a:r>
              <a:rPr lang="en-US" sz="4200" spc="39" dirty="0">
                <a:solidFill>
                  <a:srgbClr val="000000"/>
                </a:solidFill>
                <a:latin typeface="Times New Roman"/>
              </a:rPr>
              <a:t>    int </a:t>
            </a:r>
            <a:r>
              <a:rPr lang="en-US" sz="4200" spc="39" dirty="0" err="1">
                <a:solidFill>
                  <a:srgbClr val="000000"/>
                </a:solidFill>
                <a:latin typeface="Times New Roman"/>
              </a:rPr>
              <a:t>arr</a:t>
            </a:r>
            <a:r>
              <a:rPr lang="en-US" sz="4200" spc="39" dirty="0">
                <a:solidFill>
                  <a:srgbClr val="000000"/>
                </a:solidFill>
                <a:latin typeface="Times New Roman"/>
              </a:rPr>
              <a:t>[n];</a:t>
            </a:r>
          </a:p>
          <a:p>
            <a:pPr algn="l">
              <a:lnSpc>
                <a:spcPts val="4536"/>
              </a:lnSpc>
            </a:pPr>
            <a:r>
              <a:rPr lang="en-US" sz="4200" spc="39" dirty="0">
                <a:solidFill>
                  <a:srgbClr val="000000"/>
                </a:solidFill>
                <a:latin typeface="Times New Roman"/>
              </a:rPr>
              <a:t>    printf("Enter %d elements:\n", n);</a:t>
            </a:r>
          </a:p>
          <a:p>
            <a:pPr algn="l">
              <a:lnSpc>
                <a:spcPts val="4536"/>
              </a:lnSpc>
            </a:pPr>
            <a:r>
              <a:rPr lang="en-US" sz="4200" spc="39" dirty="0">
                <a:solidFill>
                  <a:srgbClr val="000000"/>
                </a:solidFill>
                <a:latin typeface="Times New Roman"/>
              </a:rPr>
              <a:t>    for (int </a:t>
            </a:r>
            <a:r>
              <a:rPr lang="en-US" sz="4200" spc="39" dirty="0" err="1">
                <a:solidFill>
                  <a:srgbClr val="000000"/>
                </a:solidFill>
                <a:latin typeface="Times New Roman"/>
              </a:rPr>
              <a:t>i</a:t>
            </a:r>
            <a:r>
              <a:rPr lang="en-US" sz="4200" spc="39" dirty="0">
                <a:solidFill>
                  <a:srgbClr val="000000"/>
                </a:solidFill>
                <a:latin typeface="Times New Roman"/>
              </a:rPr>
              <a:t> = 0; </a:t>
            </a:r>
            <a:r>
              <a:rPr lang="en-US" sz="4200" spc="39" dirty="0" err="1">
                <a:solidFill>
                  <a:srgbClr val="000000"/>
                </a:solidFill>
                <a:latin typeface="Times New Roman"/>
              </a:rPr>
              <a:t>i</a:t>
            </a:r>
            <a:r>
              <a:rPr lang="en-US" sz="4200" spc="39" dirty="0">
                <a:solidFill>
                  <a:srgbClr val="000000"/>
                </a:solidFill>
                <a:latin typeface="Times New Roman"/>
              </a:rPr>
              <a:t> &lt; n; </a:t>
            </a:r>
            <a:r>
              <a:rPr lang="en-US" sz="4200" spc="39" dirty="0" err="1">
                <a:solidFill>
                  <a:srgbClr val="000000"/>
                </a:solidFill>
                <a:latin typeface="Times New Roman"/>
              </a:rPr>
              <a:t>i</a:t>
            </a:r>
            <a:r>
              <a:rPr lang="en-US" sz="4200" spc="39" dirty="0">
                <a:solidFill>
                  <a:srgbClr val="000000"/>
                </a:solidFill>
                <a:latin typeface="Times New Roman"/>
              </a:rPr>
              <a:t>++) {</a:t>
            </a:r>
          </a:p>
          <a:p>
            <a:pPr algn="l">
              <a:lnSpc>
                <a:spcPts val="4536"/>
              </a:lnSpc>
            </a:pPr>
            <a:r>
              <a:rPr lang="en-US" sz="4200" spc="39" dirty="0">
                <a:solidFill>
                  <a:srgbClr val="000000"/>
                </a:solidFill>
                <a:latin typeface="Times New Roman"/>
              </a:rPr>
              <a:t>        scanf("%d", &amp;</a:t>
            </a:r>
            <a:r>
              <a:rPr lang="en-US" sz="4200" spc="39" dirty="0" err="1">
                <a:solidFill>
                  <a:srgbClr val="000000"/>
                </a:solidFill>
                <a:latin typeface="Times New Roman"/>
              </a:rPr>
              <a:t>arr</a:t>
            </a:r>
            <a:r>
              <a:rPr lang="en-US" sz="4200" spc="39" dirty="0">
                <a:solidFill>
                  <a:srgbClr val="000000"/>
                </a:solidFill>
                <a:latin typeface="Times New Roman"/>
              </a:rPr>
              <a:t>[</a:t>
            </a:r>
            <a:r>
              <a:rPr lang="en-US" sz="4200" spc="39" dirty="0" err="1">
                <a:solidFill>
                  <a:srgbClr val="000000"/>
                </a:solidFill>
                <a:latin typeface="Times New Roman"/>
              </a:rPr>
              <a:t>i</a:t>
            </a:r>
            <a:r>
              <a:rPr lang="en-US" sz="4200" spc="39" dirty="0">
                <a:solidFill>
                  <a:srgbClr val="000000"/>
                </a:solidFill>
                <a:latin typeface="Times New Roman"/>
              </a:rPr>
              <a:t>]);</a:t>
            </a:r>
          </a:p>
          <a:p>
            <a:pPr algn="l">
              <a:lnSpc>
                <a:spcPts val="4536"/>
              </a:lnSpc>
            </a:pPr>
            <a:r>
              <a:rPr lang="en-US" sz="4200" spc="39" dirty="0">
                <a:solidFill>
                  <a:srgbClr val="000000"/>
                </a:solidFill>
                <a:latin typeface="Times New Roman"/>
              </a:rPr>
              <a:t>    }</a:t>
            </a:r>
          </a:p>
          <a:p>
            <a:pPr algn="l">
              <a:lnSpc>
                <a:spcPts val="4536"/>
              </a:lnSpc>
            </a:pPr>
            <a:endParaRPr lang="en-US" sz="4200" spc="39" dirty="0">
              <a:solidFill>
                <a:srgbClr val="000000"/>
              </a:solidFill>
              <a:latin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3206" y="784581"/>
            <a:ext cx="16847820" cy="743793"/>
          </a:xfrm>
          <a:prstGeom prst="rect">
            <a:avLst/>
          </a:prstGeom>
        </p:spPr>
        <p:txBody>
          <a:bodyPr lIns="0" tIns="0" rIns="0" bIns="0" rtlCol="0" anchor="t">
            <a:spAutoFit/>
          </a:bodyPr>
          <a:lstStyle/>
          <a:p>
            <a:pPr algn="l">
              <a:lnSpc>
                <a:spcPts val="5832"/>
              </a:lnSpc>
            </a:pPr>
            <a:r>
              <a:rPr lang="en-US" sz="5400" b="1" spc="-32" dirty="0">
                <a:solidFill>
                  <a:srgbClr val="000000"/>
                </a:solidFill>
                <a:latin typeface="Times New Roman Light"/>
              </a:rPr>
              <a:t>Second largest element </a:t>
            </a:r>
          </a:p>
        </p:txBody>
      </p:sp>
      <p:sp>
        <p:nvSpPr>
          <p:cNvPr id="3" name="TextBox 3"/>
          <p:cNvSpPr txBox="1"/>
          <p:nvPr/>
        </p:nvSpPr>
        <p:spPr>
          <a:xfrm>
            <a:off x="623206" y="2038123"/>
            <a:ext cx="17015677" cy="6844284"/>
          </a:xfrm>
          <a:prstGeom prst="rect">
            <a:avLst/>
          </a:prstGeom>
        </p:spPr>
        <p:txBody>
          <a:bodyPr lIns="0" tIns="0" rIns="0" bIns="0" rtlCol="0" anchor="t">
            <a:spAutoFit/>
          </a:bodyPr>
          <a:lstStyle/>
          <a:p>
            <a:pPr algn="l">
              <a:lnSpc>
                <a:spcPts val="4427"/>
              </a:lnSpc>
            </a:pPr>
            <a:r>
              <a:rPr lang="en-US" sz="4099" spc="38">
                <a:solidFill>
                  <a:srgbClr val="000000"/>
                </a:solidFill>
                <a:latin typeface="Times New Roman"/>
              </a:rPr>
              <a:t> int firstLargest = arr[0], secondLargest = arr[1];                       </a:t>
            </a:r>
          </a:p>
          <a:p>
            <a:pPr algn="l">
              <a:lnSpc>
                <a:spcPts val="4427"/>
              </a:lnSpc>
            </a:pPr>
            <a:r>
              <a:rPr lang="en-US" sz="4099" spc="38">
                <a:solidFill>
                  <a:srgbClr val="000000"/>
                </a:solidFill>
                <a:latin typeface="Times New Roman"/>
              </a:rPr>
              <a:t>    for (int i = 2; i &lt; n; i++) {</a:t>
            </a:r>
          </a:p>
          <a:p>
            <a:pPr algn="l">
              <a:lnSpc>
                <a:spcPts val="4427"/>
              </a:lnSpc>
            </a:pPr>
            <a:r>
              <a:rPr lang="en-US" sz="4099" spc="38">
                <a:solidFill>
                  <a:srgbClr val="000000"/>
                </a:solidFill>
                <a:latin typeface="Times New Roman"/>
              </a:rPr>
              <a:t>        if (arr[i] &gt; firstLargest) {</a:t>
            </a:r>
          </a:p>
          <a:p>
            <a:pPr algn="l">
              <a:lnSpc>
                <a:spcPts val="4427"/>
              </a:lnSpc>
            </a:pPr>
            <a:r>
              <a:rPr lang="en-US" sz="4099" spc="38">
                <a:solidFill>
                  <a:srgbClr val="000000"/>
                </a:solidFill>
                <a:latin typeface="Times New Roman"/>
              </a:rPr>
              <a:t>            secondLargest = firstLargest;</a:t>
            </a:r>
          </a:p>
          <a:p>
            <a:pPr algn="l">
              <a:lnSpc>
                <a:spcPts val="4427"/>
              </a:lnSpc>
            </a:pPr>
            <a:r>
              <a:rPr lang="en-US" sz="4099" spc="38">
                <a:solidFill>
                  <a:srgbClr val="000000"/>
                </a:solidFill>
                <a:latin typeface="Times New Roman"/>
              </a:rPr>
              <a:t>            firstLargest = arr[i];</a:t>
            </a:r>
          </a:p>
          <a:p>
            <a:pPr algn="l">
              <a:lnSpc>
                <a:spcPts val="4427"/>
              </a:lnSpc>
            </a:pPr>
            <a:r>
              <a:rPr lang="en-US" sz="4099" spc="38">
                <a:solidFill>
                  <a:srgbClr val="000000"/>
                </a:solidFill>
                <a:latin typeface="Times New Roman"/>
              </a:rPr>
              <a:t>        } else if (arr[i] &gt; secondLargest &amp;&amp; arr[i] != firstLargest) {</a:t>
            </a:r>
          </a:p>
          <a:p>
            <a:pPr algn="l">
              <a:lnSpc>
                <a:spcPts val="4427"/>
              </a:lnSpc>
            </a:pPr>
            <a:r>
              <a:rPr lang="en-US" sz="4099" spc="38">
                <a:solidFill>
                  <a:srgbClr val="000000"/>
                </a:solidFill>
                <a:latin typeface="Times New Roman"/>
              </a:rPr>
              <a:t>            secondLargest = arr[i];</a:t>
            </a:r>
          </a:p>
          <a:p>
            <a:pPr algn="l">
              <a:lnSpc>
                <a:spcPts val="4427"/>
              </a:lnSpc>
            </a:pPr>
            <a:r>
              <a:rPr lang="en-US" sz="4099" spc="38">
                <a:solidFill>
                  <a:srgbClr val="000000"/>
                </a:solidFill>
                <a:latin typeface="Times New Roman"/>
              </a:rPr>
              <a:t>        }</a:t>
            </a:r>
          </a:p>
          <a:p>
            <a:pPr algn="l">
              <a:lnSpc>
                <a:spcPts val="4427"/>
              </a:lnSpc>
            </a:pPr>
            <a:r>
              <a:rPr lang="en-US" sz="4099" spc="38">
                <a:solidFill>
                  <a:srgbClr val="000000"/>
                </a:solidFill>
                <a:latin typeface="Times New Roman"/>
              </a:rPr>
              <a:t>    }                                                       // Display the second largest element</a:t>
            </a:r>
          </a:p>
          <a:p>
            <a:pPr algn="l">
              <a:lnSpc>
                <a:spcPts val="4427"/>
              </a:lnSpc>
            </a:pPr>
            <a:r>
              <a:rPr lang="en-US" sz="4099" spc="38">
                <a:solidFill>
                  <a:srgbClr val="000000"/>
                </a:solidFill>
                <a:latin typeface="Times New Roman"/>
              </a:rPr>
              <a:t>    printf("Second largest element: %d\n", secondLargest);</a:t>
            </a:r>
          </a:p>
          <a:p>
            <a:pPr algn="l">
              <a:lnSpc>
                <a:spcPts val="4427"/>
              </a:lnSpc>
            </a:pPr>
            <a:r>
              <a:rPr lang="en-US" sz="4099" spc="38">
                <a:solidFill>
                  <a:srgbClr val="000000"/>
                </a:solidFill>
                <a:latin typeface="Times New Roman"/>
              </a:rPr>
              <a:t>    return 0;</a:t>
            </a:r>
          </a:p>
          <a:p>
            <a:pPr algn="l">
              <a:lnSpc>
                <a:spcPts val="4427"/>
              </a:lnSpc>
            </a:pPr>
            <a:r>
              <a:rPr lang="en-US" sz="4099" spc="38">
                <a:solidFill>
                  <a:srgbClr val="000000"/>
                </a:solidFill>
                <a:latin typeface="Times New Roman"/>
              </a:rPr>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0092" y="468820"/>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Left rotation</a:t>
            </a:r>
          </a:p>
        </p:txBody>
      </p:sp>
      <p:sp>
        <p:nvSpPr>
          <p:cNvPr id="3" name="TextBox 3"/>
          <p:cNvSpPr txBox="1"/>
          <p:nvPr/>
        </p:nvSpPr>
        <p:spPr>
          <a:xfrm>
            <a:off x="221205" y="1832796"/>
            <a:ext cx="18066795" cy="8242814"/>
          </a:xfrm>
          <a:prstGeom prst="rect">
            <a:avLst/>
          </a:prstGeom>
        </p:spPr>
        <p:txBody>
          <a:bodyPr lIns="0" tIns="0" rIns="0" bIns="0" rtlCol="0" anchor="t">
            <a:spAutoFit/>
          </a:bodyPr>
          <a:lstStyle/>
          <a:p>
            <a:pPr algn="l">
              <a:lnSpc>
                <a:spcPts val="4311"/>
              </a:lnSpc>
            </a:pPr>
            <a:r>
              <a:rPr lang="en-US" sz="3992" spc="37">
                <a:solidFill>
                  <a:srgbClr val="000000"/>
                </a:solidFill>
                <a:latin typeface="Times New Roman"/>
              </a:rPr>
              <a:t>#include &lt;stdio.h&gt;</a:t>
            </a:r>
          </a:p>
          <a:p>
            <a:pPr algn="l">
              <a:lnSpc>
                <a:spcPts val="4311"/>
              </a:lnSpc>
            </a:pPr>
            <a:r>
              <a:rPr lang="en-US" sz="3992" spc="37">
                <a:solidFill>
                  <a:srgbClr val="000000"/>
                </a:solidFill>
                <a:latin typeface="Times New Roman"/>
              </a:rPr>
              <a:t>void leftRotate(int arr[], int n, int d) {</a:t>
            </a:r>
          </a:p>
          <a:p>
            <a:pPr algn="l">
              <a:lnSpc>
                <a:spcPts val="4311"/>
              </a:lnSpc>
            </a:pPr>
            <a:r>
              <a:rPr lang="en-US" sz="3992" spc="37">
                <a:solidFill>
                  <a:srgbClr val="000000"/>
                </a:solidFill>
                <a:latin typeface="Times New Roman"/>
              </a:rPr>
              <a:t>int temp[d];                                 </a:t>
            </a:r>
            <a:r>
              <a:rPr lang="en-US" sz="3992" spc="37">
                <a:solidFill>
                  <a:srgbClr val="FF0000"/>
                </a:solidFill>
                <a:latin typeface="Times New Roman"/>
              </a:rPr>
              <a:t> // Create a temporary array to store the rotated elements</a:t>
            </a:r>
          </a:p>
          <a:p>
            <a:pPr algn="l">
              <a:lnSpc>
                <a:spcPts val="4311"/>
              </a:lnSpc>
            </a:pPr>
            <a:r>
              <a:rPr lang="en-US" sz="3992" spc="37">
                <a:solidFill>
                  <a:srgbClr val="000000"/>
                </a:solidFill>
                <a:latin typeface="Times New Roman"/>
              </a:rPr>
              <a:t>for (int i = 0; i &lt; d; i++) {        </a:t>
            </a:r>
            <a:r>
              <a:rPr lang="en-US" sz="3992" spc="37">
                <a:solidFill>
                  <a:srgbClr val="FF0000"/>
                </a:solidFill>
                <a:latin typeface="Times New Roman"/>
              </a:rPr>
              <a:t>// Copy the first d elements to the temporary array</a:t>
            </a:r>
          </a:p>
          <a:p>
            <a:pPr algn="l">
              <a:lnSpc>
                <a:spcPts val="4311"/>
              </a:lnSpc>
            </a:pPr>
            <a:r>
              <a:rPr lang="en-US" sz="3992" spc="37">
                <a:solidFill>
                  <a:srgbClr val="000000"/>
                </a:solidFill>
                <a:latin typeface="Times New Roman"/>
              </a:rPr>
              <a:t>        temp[i] = arr[i];</a:t>
            </a:r>
          </a:p>
          <a:p>
            <a:pPr algn="l">
              <a:lnSpc>
                <a:spcPts val="4311"/>
              </a:lnSpc>
            </a:pPr>
            <a:r>
              <a:rPr lang="en-US" sz="3992" spc="37">
                <a:solidFill>
                  <a:srgbClr val="000000"/>
                </a:solidFill>
                <a:latin typeface="Times New Roman"/>
              </a:rPr>
              <a:t>    }</a:t>
            </a:r>
          </a:p>
          <a:p>
            <a:pPr algn="l">
              <a:lnSpc>
                <a:spcPts val="4311"/>
              </a:lnSpc>
            </a:pPr>
            <a:r>
              <a:rPr lang="en-US" sz="3992" spc="37">
                <a:solidFill>
                  <a:srgbClr val="000000"/>
                </a:solidFill>
                <a:latin typeface="Times New Roman"/>
              </a:rPr>
              <a:t>for (int i = d; i &lt; n; i++) {</a:t>
            </a:r>
          </a:p>
          <a:p>
            <a:pPr algn="l">
              <a:lnSpc>
                <a:spcPts val="4311"/>
              </a:lnSpc>
            </a:pPr>
            <a:r>
              <a:rPr lang="en-US" sz="3992" spc="37">
                <a:solidFill>
                  <a:srgbClr val="000000"/>
                </a:solidFill>
                <a:latin typeface="Times New Roman"/>
              </a:rPr>
              <a:t>        arr[i - d] = arr[i];                         </a:t>
            </a:r>
            <a:r>
              <a:rPr lang="en-US" sz="3992" spc="37">
                <a:solidFill>
                  <a:srgbClr val="FF0000"/>
                </a:solidFill>
                <a:latin typeface="Times New Roman"/>
              </a:rPr>
              <a:t>// Shift the remaining elements to the left</a:t>
            </a:r>
          </a:p>
          <a:p>
            <a:pPr algn="l">
              <a:lnSpc>
                <a:spcPts val="4311"/>
              </a:lnSpc>
            </a:pPr>
            <a:r>
              <a:rPr lang="en-US" sz="3992" spc="37">
                <a:solidFill>
                  <a:srgbClr val="000000"/>
                </a:solidFill>
                <a:latin typeface="Times New Roman"/>
              </a:rPr>
              <a:t>    }</a:t>
            </a:r>
          </a:p>
          <a:p>
            <a:pPr algn="l">
              <a:lnSpc>
                <a:spcPts val="4311"/>
              </a:lnSpc>
            </a:pPr>
            <a:r>
              <a:rPr lang="en-US" sz="3992" spc="37">
                <a:solidFill>
                  <a:srgbClr val="000000"/>
                </a:solidFill>
                <a:latin typeface="Times New Roman"/>
              </a:rPr>
              <a:t>    for (int i = 0; i &lt; d; i++) {          </a:t>
            </a:r>
            <a:r>
              <a:rPr lang="en-US" sz="3992" spc="37">
                <a:solidFill>
                  <a:srgbClr val="FF0000"/>
                </a:solidFill>
                <a:latin typeface="Times New Roman"/>
              </a:rPr>
              <a:t>//Copy back temporary array to end of the original array</a:t>
            </a:r>
          </a:p>
          <a:p>
            <a:pPr algn="l">
              <a:lnSpc>
                <a:spcPts val="4311"/>
              </a:lnSpc>
            </a:pPr>
            <a:r>
              <a:rPr lang="en-US" sz="3992" spc="37">
                <a:solidFill>
                  <a:srgbClr val="000000"/>
                </a:solidFill>
                <a:latin typeface="Times New Roman"/>
              </a:rPr>
              <a:t>        arr[n - d + i] = temp[i];</a:t>
            </a:r>
          </a:p>
          <a:p>
            <a:pPr algn="l">
              <a:lnSpc>
                <a:spcPts val="4311"/>
              </a:lnSpc>
            </a:pPr>
            <a:r>
              <a:rPr lang="en-US" sz="3992" spc="37">
                <a:solidFill>
                  <a:srgbClr val="000000"/>
                </a:solidFill>
                <a:latin typeface="Times New Roman"/>
              </a:rPr>
              <a:t>    }</a:t>
            </a:r>
          </a:p>
          <a:p>
            <a:pPr algn="l">
              <a:lnSpc>
                <a:spcPts val="4311"/>
              </a:lnSpc>
            </a:pPr>
            <a:r>
              <a:rPr lang="en-US" sz="3992" spc="37">
                <a:solidFill>
                  <a:srgbClr val="000000"/>
                </a:solidFill>
                <a:latin typeface="Times New Roman"/>
              </a:rPr>
              <a: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7751" y="350969"/>
            <a:ext cx="15590520" cy="833562"/>
          </a:xfrm>
          <a:prstGeom prst="rect">
            <a:avLst/>
          </a:prstGeom>
        </p:spPr>
        <p:txBody>
          <a:bodyPr lIns="0" tIns="0" rIns="0" bIns="0" rtlCol="0" anchor="t">
            <a:spAutoFit/>
          </a:bodyPr>
          <a:lstStyle/>
          <a:p>
            <a:pPr algn="l">
              <a:lnSpc>
                <a:spcPts val="6480"/>
              </a:lnSpc>
            </a:pPr>
            <a:r>
              <a:rPr lang="en-US" sz="6000" b="1" spc="-36" dirty="0">
                <a:solidFill>
                  <a:srgbClr val="000000"/>
                </a:solidFill>
                <a:latin typeface="Times New Roman Light"/>
              </a:rPr>
              <a:t>Left rotation</a:t>
            </a:r>
          </a:p>
        </p:txBody>
      </p:sp>
      <p:sp>
        <p:nvSpPr>
          <p:cNvPr id="3" name="TextBox 3"/>
          <p:cNvSpPr txBox="1"/>
          <p:nvPr/>
        </p:nvSpPr>
        <p:spPr>
          <a:xfrm>
            <a:off x="544183" y="1429086"/>
            <a:ext cx="17743817" cy="8178165"/>
          </a:xfrm>
          <a:prstGeom prst="rect">
            <a:avLst/>
          </a:prstGeom>
        </p:spPr>
        <p:txBody>
          <a:bodyPr lIns="0" tIns="0" rIns="0" bIns="0" rtlCol="0" anchor="t">
            <a:spAutoFit/>
          </a:bodyPr>
          <a:lstStyle/>
          <a:p>
            <a:pPr algn="l">
              <a:lnSpc>
                <a:spcPts val="3779"/>
              </a:lnSpc>
            </a:pPr>
            <a:r>
              <a:rPr lang="en-US" sz="3499" spc="32">
                <a:solidFill>
                  <a:srgbClr val="000000"/>
                </a:solidFill>
                <a:latin typeface="Times New Roman"/>
              </a:rPr>
              <a:t>int main() {</a:t>
            </a:r>
          </a:p>
          <a:p>
            <a:pPr algn="l">
              <a:lnSpc>
                <a:spcPts val="3779"/>
              </a:lnSpc>
            </a:pPr>
            <a:r>
              <a:rPr lang="en-US" sz="3499" spc="32">
                <a:solidFill>
                  <a:srgbClr val="000000"/>
                </a:solidFill>
                <a:latin typeface="Times New Roman"/>
              </a:rPr>
              <a:t>    int n, d;</a:t>
            </a:r>
          </a:p>
          <a:p>
            <a:pPr algn="l">
              <a:lnSpc>
                <a:spcPts val="3779"/>
              </a:lnSpc>
            </a:pPr>
            <a:r>
              <a:rPr lang="en-US" sz="3499" spc="32">
                <a:solidFill>
                  <a:srgbClr val="000000"/>
                </a:solidFill>
                <a:latin typeface="Times New Roman"/>
              </a:rPr>
              <a:t>printf("Enter the size of the array: ");                                    </a:t>
            </a:r>
            <a:r>
              <a:rPr lang="en-US" sz="3499" spc="32">
                <a:solidFill>
                  <a:srgbClr val="FF0000"/>
                </a:solidFill>
                <a:latin typeface="Times New Roman"/>
              </a:rPr>
              <a:t>// Input: Size of the array</a:t>
            </a:r>
          </a:p>
          <a:p>
            <a:pPr algn="l">
              <a:lnSpc>
                <a:spcPts val="3779"/>
              </a:lnSpc>
            </a:pPr>
            <a:r>
              <a:rPr lang="en-US" sz="3499" spc="32">
                <a:solidFill>
                  <a:srgbClr val="000000"/>
                </a:solidFill>
                <a:latin typeface="Times New Roman"/>
              </a:rPr>
              <a:t>    scanf("%d", &amp;n);</a:t>
            </a:r>
          </a:p>
          <a:p>
            <a:pPr algn="l">
              <a:lnSpc>
                <a:spcPts val="3779"/>
              </a:lnSpc>
            </a:pPr>
            <a:r>
              <a:rPr lang="en-US" sz="3499" spc="32">
                <a:solidFill>
                  <a:srgbClr val="000000"/>
                </a:solidFill>
                <a:latin typeface="Times New Roman"/>
              </a:rPr>
              <a:t>    int arr[n];                                                                </a:t>
            </a:r>
            <a:r>
              <a:rPr lang="en-US" sz="3499" spc="32">
                <a:solidFill>
                  <a:srgbClr val="FF0000"/>
                </a:solidFill>
                <a:latin typeface="Times New Roman"/>
              </a:rPr>
              <a:t>// Input: Elements of the array</a:t>
            </a:r>
          </a:p>
          <a:p>
            <a:pPr algn="l">
              <a:lnSpc>
                <a:spcPts val="3779"/>
              </a:lnSpc>
            </a:pPr>
            <a:r>
              <a:rPr lang="en-US" sz="3499" spc="32">
                <a:solidFill>
                  <a:srgbClr val="000000"/>
                </a:solidFill>
                <a:latin typeface="Times New Roman"/>
              </a:rPr>
              <a:t>    printf("Enter %d elements:\n", n);</a:t>
            </a:r>
          </a:p>
          <a:p>
            <a:pPr algn="l">
              <a:lnSpc>
                <a:spcPts val="3779"/>
              </a:lnSpc>
            </a:pPr>
            <a:r>
              <a:rPr lang="en-US" sz="3499" spc="32">
                <a:solidFill>
                  <a:srgbClr val="000000"/>
                </a:solidFill>
                <a:latin typeface="Times New Roman"/>
              </a:rPr>
              <a:t>    for (int i = 0; i &lt; n; i++) {</a:t>
            </a:r>
          </a:p>
          <a:p>
            <a:pPr algn="l">
              <a:lnSpc>
                <a:spcPts val="3779"/>
              </a:lnSpc>
            </a:pPr>
            <a:r>
              <a:rPr lang="en-US" sz="3499" spc="32">
                <a:solidFill>
                  <a:srgbClr val="000000"/>
                </a:solidFill>
                <a:latin typeface="Times New Roman"/>
              </a:rPr>
              <a:t>        scanf("%d", &amp;arr[i]);</a:t>
            </a:r>
          </a:p>
          <a:p>
            <a:pPr algn="l">
              <a:lnSpc>
                <a:spcPts val="3779"/>
              </a:lnSpc>
            </a:pPr>
            <a:r>
              <a:rPr lang="en-US" sz="3499" spc="32">
                <a:solidFill>
                  <a:srgbClr val="000000"/>
                </a:solidFill>
                <a:latin typeface="Times New Roman"/>
              </a:rPr>
              <a:t>    }                                                                      </a:t>
            </a:r>
            <a:r>
              <a:rPr lang="en-US" sz="3499" spc="32">
                <a:solidFill>
                  <a:srgbClr val="FF0000"/>
                </a:solidFill>
                <a:latin typeface="Times New Roman"/>
              </a:rPr>
              <a:t>// Input: Number of positions to rotate left</a:t>
            </a:r>
          </a:p>
          <a:p>
            <a:pPr algn="l">
              <a:lnSpc>
                <a:spcPts val="3779"/>
              </a:lnSpc>
            </a:pPr>
            <a:r>
              <a:rPr lang="en-US" sz="3499" spc="32">
                <a:solidFill>
                  <a:srgbClr val="000000"/>
                </a:solidFill>
                <a:latin typeface="Times New Roman"/>
              </a:rPr>
              <a:t>    printf("Enter the number of positions to rotate left: ");</a:t>
            </a:r>
          </a:p>
          <a:p>
            <a:pPr algn="l">
              <a:lnSpc>
                <a:spcPts val="3779"/>
              </a:lnSpc>
            </a:pPr>
            <a:r>
              <a:rPr lang="en-US" sz="3499" spc="32">
                <a:solidFill>
                  <a:srgbClr val="000000"/>
                </a:solidFill>
                <a:latin typeface="Times New Roman"/>
              </a:rPr>
              <a:t>    scanf("%d", &amp;d);                                   </a:t>
            </a:r>
            <a:r>
              <a:rPr lang="en-US" sz="3499" spc="32">
                <a:solidFill>
                  <a:srgbClr val="FF0000"/>
                </a:solidFill>
                <a:latin typeface="Times New Roman"/>
              </a:rPr>
              <a:t>// Perform left rotation and print the rotated array</a:t>
            </a:r>
          </a:p>
          <a:p>
            <a:pPr algn="l">
              <a:lnSpc>
                <a:spcPts val="3779"/>
              </a:lnSpc>
            </a:pPr>
            <a:r>
              <a:rPr lang="en-US" sz="3499" spc="32">
                <a:solidFill>
                  <a:srgbClr val="000000"/>
                </a:solidFill>
                <a:latin typeface="Times New Roman"/>
              </a:rPr>
              <a:t>    leftRotate(arr, n, d);</a:t>
            </a:r>
          </a:p>
          <a:p>
            <a:pPr algn="l">
              <a:lnSpc>
                <a:spcPts val="3779"/>
              </a:lnSpc>
            </a:pPr>
            <a:r>
              <a:rPr lang="en-US" sz="3499" spc="32">
                <a:solidFill>
                  <a:srgbClr val="000000"/>
                </a:solidFill>
                <a:latin typeface="Times New Roman"/>
              </a:rPr>
              <a:t>    printf("Array after left rotation:\n");</a:t>
            </a:r>
          </a:p>
          <a:p>
            <a:pPr algn="l">
              <a:lnSpc>
                <a:spcPts val="3779"/>
              </a:lnSpc>
            </a:pPr>
            <a:r>
              <a:rPr lang="en-US" sz="3499" spc="32">
                <a:solidFill>
                  <a:srgbClr val="000000"/>
                </a:solidFill>
                <a:latin typeface="Times New Roman"/>
              </a:rPr>
              <a:t>    for (int i = 0; i &lt; n; i++) {</a:t>
            </a:r>
          </a:p>
          <a:p>
            <a:pPr algn="l">
              <a:lnSpc>
                <a:spcPts val="3779"/>
              </a:lnSpc>
            </a:pPr>
            <a:r>
              <a:rPr lang="en-US" sz="3499" spc="32">
                <a:solidFill>
                  <a:srgbClr val="000000"/>
                </a:solidFill>
                <a:latin typeface="Times New Roman"/>
              </a:rPr>
              <a:t>        printf("%d ", arr[i]);</a:t>
            </a:r>
          </a:p>
          <a:p>
            <a:pPr algn="l">
              <a:lnSpc>
                <a:spcPts val="3779"/>
              </a:lnSpc>
            </a:pPr>
            <a:r>
              <a:rPr lang="en-US" sz="3499" spc="32">
                <a:solidFill>
                  <a:srgbClr val="000000"/>
                </a:solidFill>
                <a:latin typeface="Times New Roman"/>
              </a:rPr>
              <a:t>    }   return 0;</a:t>
            </a:r>
          </a:p>
          <a:p>
            <a:pPr algn="l">
              <a:lnSpc>
                <a:spcPts val="3779"/>
              </a:lnSpc>
            </a:pPr>
            <a:r>
              <a:rPr lang="en-US" sz="3499" spc="32">
                <a:solidFill>
                  <a:srgbClr val="000000"/>
                </a:solidFill>
                <a:latin typeface="Times New Roman"/>
              </a:rPr>
              <a: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981980"/>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Problems</a:t>
            </a:r>
          </a:p>
        </p:txBody>
      </p:sp>
      <p:sp>
        <p:nvSpPr>
          <p:cNvPr id="3" name="TextBox 3"/>
          <p:cNvSpPr txBox="1"/>
          <p:nvPr/>
        </p:nvSpPr>
        <p:spPr>
          <a:xfrm>
            <a:off x="1348740" y="3073146"/>
            <a:ext cx="15590520" cy="4102608"/>
          </a:xfrm>
          <a:prstGeom prst="rect">
            <a:avLst/>
          </a:prstGeom>
        </p:spPr>
        <p:txBody>
          <a:bodyPr lIns="0" tIns="0" rIns="0" bIns="0" rtlCol="0" anchor="t">
            <a:spAutoFit/>
          </a:bodyPr>
          <a:lstStyle/>
          <a:p>
            <a:pPr marL="760095" lvl="1" indent="-380048" algn="l">
              <a:lnSpc>
                <a:spcPts val="4536"/>
              </a:lnSpc>
              <a:buFont typeface="Arial"/>
              <a:buChar char="•"/>
            </a:pPr>
            <a:r>
              <a:rPr lang="en-US" sz="4200" u="sng" spc="39">
                <a:solidFill>
                  <a:srgbClr val="0563C1"/>
                </a:solidFill>
                <a:latin typeface="Times New Roman"/>
                <a:hlinkClick r:id="rId2" tooltip="http://tinyurl.com/mvhd8x9y"/>
              </a:rPr>
              <a:t>http://tinyurl.com/mvhd8x9y</a:t>
            </a:r>
            <a:r>
              <a:rPr lang="en-US" sz="4200" spc="39">
                <a:solidFill>
                  <a:srgbClr val="000000"/>
                </a:solidFill>
                <a:latin typeface="Times New Roman"/>
              </a:rPr>
              <a:t> - Contains Duplicate</a:t>
            </a:r>
          </a:p>
          <a:p>
            <a:pPr marL="760095" lvl="1" indent="-380048" algn="l">
              <a:lnSpc>
                <a:spcPts val="4536"/>
              </a:lnSpc>
              <a:buFont typeface="Arial"/>
              <a:buChar char="•"/>
            </a:pPr>
            <a:r>
              <a:rPr lang="en-US" sz="4200" u="sng" spc="39">
                <a:solidFill>
                  <a:srgbClr val="0563C1"/>
                </a:solidFill>
                <a:latin typeface="Times New Roman"/>
                <a:hlinkClick r:id="rId3" tooltip="http://tinyurl.com/5n7c8tuc"/>
              </a:rPr>
              <a:t>http://tinyurl.com/5n7c8tuc</a:t>
            </a:r>
            <a:r>
              <a:rPr lang="en-US" sz="4200" spc="39">
                <a:solidFill>
                  <a:srgbClr val="000000"/>
                </a:solidFill>
                <a:latin typeface="Times New Roman"/>
              </a:rPr>
              <a:t> - Contains Duplicate II</a:t>
            </a:r>
          </a:p>
          <a:p>
            <a:pPr marL="760095" lvl="1" indent="-380048" algn="l">
              <a:lnSpc>
                <a:spcPts val="4536"/>
              </a:lnSpc>
              <a:buFont typeface="Arial"/>
              <a:buChar char="•"/>
            </a:pPr>
            <a:r>
              <a:rPr lang="en-US" sz="4200" u="sng" spc="39">
                <a:solidFill>
                  <a:srgbClr val="0563C1"/>
                </a:solidFill>
                <a:latin typeface="Times New Roman"/>
                <a:hlinkClick r:id="rId4" tooltip="http://tinyurl.com/3w4rcj37"/>
              </a:rPr>
              <a:t>http://tinyurl.com/3w4rcj37</a:t>
            </a:r>
            <a:r>
              <a:rPr lang="en-US" sz="4200" spc="39">
                <a:solidFill>
                  <a:srgbClr val="000000"/>
                </a:solidFill>
                <a:latin typeface="Times New Roman"/>
              </a:rPr>
              <a:t> - Find the Duplicate Number</a:t>
            </a:r>
          </a:p>
          <a:p>
            <a:pPr marL="760095" lvl="1" indent="-380048" algn="l">
              <a:lnSpc>
                <a:spcPts val="4536"/>
              </a:lnSpc>
              <a:buFont typeface="Arial"/>
              <a:buChar char="•"/>
            </a:pPr>
            <a:r>
              <a:rPr lang="en-US" sz="4200" u="sng" spc="39">
                <a:solidFill>
                  <a:srgbClr val="0563C1"/>
                </a:solidFill>
                <a:latin typeface="Times New Roman"/>
                <a:hlinkClick r:id="rId5" tooltip="http://tinyurl.com/rwj9yp4c"/>
              </a:rPr>
              <a:t>http://tinyurl.com/rwj9yp4c</a:t>
            </a:r>
            <a:r>
              <a:rPr lang="en-US" sz="4200" spc="39">
                <a:solidFill>
                  <a:srgbClr val="000000"/>
                </a:solidFill>
                <a:latin typeface="Times New Roman"/>
              </a:rPr>
              <a:t> - Arithmetic Progression</a:t>
            </a:r>
          </a:p>
          <a:p>
            <a:pPr marL="760095" lvl="1" indent="-380048" algn="l">
              <a:lnSpc>
                <a:spcPts val="4536"/>
              </a:lnSpc>
              <a:buFont typeface="Arial"/>
              <a:buChar char="•"/>
            </a:pPr>
            <a:r>
              <a:rPr lang="en-US" sz="4200" u="sng" spc="39">
                <a:solidFill>
                  <a:srgbClr val="0563C1"/>
                </a:solidFill>
                <a:latin typeface="Times New Roman"/>
                <a:hlinkClick r:id="rId6" tooltip="http://tinyurl.com/mshndu4k"/>
              </a:rPr>
              <a:t>http://tinyurl.com/mshndu4k</a:t>
            </a:r>
            <a:r>
              <a:rPr lang="en-US" sz="4200" spc="39">
                <a:solidFill>
                  <a:srgbClr val="000000"/>
                </a:solidFill>
                <a:latin typeface="Times New Roman"/>
              </a:rPr>
              <a:t> - Left Rotation</a:t>
            </a:r>
          </a:p>
          <a:p>
            <a:pPr marL="760095" lvl="1" indent="-380048" algn="l">
              <a:lnSpc>
                <a:spcPts val="4536"/>
              </a:lnSpc>
              <a:buFont typeface="Arial"/>
              <a:buChar char="•"/>
            </a:pPr>
            <a:r>
              <a:rPr lang="en-US" sz="4200" u="sng" spc="39">
                <a:solidFill>
                  <a:srgbClr val="0563C1"/>
                </a:solidFill>
                <a:latin typeface="Times New Roman"/>
                <a:hlinkClick r:id="rId7" tooltip="http://tinyurl.com/2w9ta85b"/>
              </a:rPr>
              <a:t>http://tinyurl.com/2w9ta85b</a:t>
            </a:r>
            <a:r>
              <a:rPr lang="en-US" sz="4200" spc="39">
                <a:solidFill>
                  <a:srgbClr val="000000"/>
                </a:solidFill>
                <a:latin typeface="Times New Roman"/>
              </a:rPr>
              <a:t> - Penalty Shots</a:t>
            </a:r>
          </a:p>
          <a:p>
            <a:pPr marL="760095" lvl="1" indent="-380048" algn="l">
              <a:lnSpc>
                <a:spcPts val="4536"/>
              </a:lnSpc>
              <a:buFont typeface="Arial"/>
              <a:buChar char="•"/>
            </a:pPr>
            <a:r>
              <a:rPr lang="en-US" sz="4200" u="sng" spc="39">
                <a:solidFill>
                  <a:srgbClr val="0563C1"/>
                </a:solidFill>
                <a:latin typeface="Times New Roman"/>
                <a:hlinkClick r:id="rId8" tooltip="http://tinyurl.com/3jexjcsz"/>
              </a:rPr>
              <a:t>http://tinyurl.com/3jexjcsz</a:t>
            </a:r>
            <a:r>
              <a:rPr lang="en-US" sz="4200" spc="39">
                <a:solidFill>
                  <a:srgbClr val="000000"/>
                </a:solidFill>
                <a:latin typeface="Times New Roman"/>
              </a:rPr>
              <a:t> - Non-Negative Product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000" y="1257300"/>
            <a:ext cx="15590520" cy="910506"/>
          </a:xfrm>
          <a:prstGeom prst="rect">
            <a:avLst/>
          </a:prstGeom>
        </p:spPr>
        <p:txBody>
          <a:bodyPr lIns="0" tIns="0" rIns="0" bIns="0" rtlCol="0" anchor="t">
            <a:spAutoFit/>
          </a:bodyPr>
          <a:lstStyle/>
          <a:p>
            <a:pPr algn="ctr">
              <a:lnSpc>
                <a:spcPts val="7128"/>
              </a:lnSpc>
            </a:pPr>
            <a:r>
              <a:rPr lang="en-US" sz="6600" b="1" spc="-40" dirty="0">
                <a:solidFill>
                  <a:srgbClr val="000000"/>
                </a:solidFill>
                <a:latin typeface="Times New Roman Light"/>
              </a:rPr>
              <a:t>Problems</a:t>
            </a:r>
          </a:p>
        </p:txBody>
      </p:sp>
      <p:sp>
        <p:nvSpPr>
          <p:cNvPr id="3" name="TextBox 3"/>
          <p:cNvSpPr txBox="1"/>
          <p:nvPr/>
        </p:nvSpPr>
        <p:spPr>
          <a:xfrm>
            <a:off x="1348740" y="2746058"/>
            <a:ext cx="15590520" cy="4674108"/>
          </a:xfrm>
          <a:prstGeom prst="rect">
            <a:avLst/>
          </a:prstGeom>
        </p:spPr>
        <p:txBody>
          <a:bodyPr lIns="0" tIns="0" rIns="0" bIns="0" rtlCol="0" anchor="t">
            <a:spAutoFit/>
          </a:bodyPr>
          <a:lstStyle/>
          <a:p>
            <a:pPr marL="760095" lvl="1" indent="-380048" algn="l">
              <a:lnSpc>
                <a:spcPts val="4536"/>
              </a:lnSpc>
              <a:buFont typeface="Arial"/>
              <a:buChar char="•"/>
            </a:pPr>
            <a:r>
              <a:rPr lang="en-US" sz="4200" u="sng" spc="39">
                <a:solidFill>
                  <a:srgbClr val="0563C1"/>
                </a:solidFill>
                <a:latin typeface="Times New Roman"/>
                <a:hlinkClick r:id="rId2" tooltip="https://tests.mettl.com/authenticateKey/8e68e9a4"/>
              </a:rPr>
              <a:t>http://tinyurl.com/3hmvjuzd</a:t>
            </a:r>
            <a:r>
              <a:rPr lang="en-US" sz="4200" spc="39">
                <a:solidFill>
                  <a:srgbClr val="000000"/>
                </a:solidFill>
                <a:latin typeface="Times New Roman"/>
              </a:rPr>
              <a:t> - Simple Encoded Array</a:t>
            </a:r>
          </a:p>
          <a:p>
            <a:pPr marL="760095" lvl="1" indent="-380048" algn="l">
              <a:lnSpc>
                <a:spcPts val="4536"/>
              </a:lnSpc>
              <a:buFont typeface="Arial"/>
              <a:buChar char="•"/>
            </a:pPr>
            <a:r>
              <a:rPr lang="en-US" sz="4200" u="sng" spc="39">
                <a:solidFill>
                  <a:srgbClr val="0563C1"/>
                </a:solidFill>
                <a:latin typeface="Times New Roman"/>
                <a:hlinkClick r:id="rId2" tooltip="https://tests.mettl.com/authenticateKey/8e68e9a4"/>
              </a:rPr>
              <a:t>http://tinyurl.com/bdahxcsr </a:t>
            </a:r>
            <a:r>
              <a:rPr lang="en-US" sz="4200" spc="39">
                <a:solidFill>
                  <a:srgbClr val="000000"/>
                </a:solidFill>
                <a:latin typeface="Times New Roman"/>
              </a:rPr>
              <a:t>- Decreasing Sequence</a:t>
            </a:r>
          </a:p>
          <a:p>
            <a:pPr marL="760095" lvl="1" indent="-380048" algn="l">
              <a:lnSpc>
                <a:spcPts val="4536"/>
              </a:lnSpc>
              <a:buFont typeface="Arial"/>
              <a:buChar char="•"/>
            </a:pPr>
            <a:r>
              <a:rPr lang="en-US" sz="4200" u="sng" spc="39">
                <a:solidFill>
                  <a:srgbClr val="0563C1"/>
                </a:solidFill>
                <a:latin typeface="Times New Roman"/>
                <a:hlinkClick r:id="rId3" tooltip="http://tinyurl.com/yc8ep8rk"/>
              </a:rPr>
              <a:t>http://tinyurl.com/yc8ep8rk</a:t>
            </a:r>
            <a:r>
              <a:rPr lang="en-US" sz="4200" spc="39">
                <a:solidFill>
                  <a:srgbClr val="000000"/>
                </a:solidFill>
                <a:latin typeface="Times New Roman"/>
              </a:rPr>
              <a:t> - Most Frequently Occurring Digit</a:t>
            </a:r>
          </a:p>
          <a:p>
            <a:pPr marL="760095" lvl="1" indent="-380048" algn="l">
              <a:lnSpc>
                <a:spcPts val="4536"/>
              </a:lnSpc>
            </a:pPr>
            <a:endParaRPr lang="en-US" sz="4200" spc="39">
              <a:solidFill>
                <a:srgbClr val="000000"/>
              </a:solidFill>
              <a:latin typeface="Times New Roman"/>
            </a:endParaRPr>
          </a:p>
          <a:p>
            <a:pPr marL="760095" lvl="1" indent="-380048" algn="l">
              <a:lnSpc>
                <a:spcPts val="4536"/>
              </a:lnSpc>
              <a:buFont typeface="Arial"/>
              <a:buChar char="•"/>
            </a:pPr>
            <a:r>
              <a:rPr lang="en-US" sz="4200" u="sng" spc="39">
                <a:solidFill>
                  <a:srgbClr val="0563C1"/>
                </a:solidFill>
                <a:latin typeface="Times New Roman"/>
                <a:hlinkClick r:id="rId4" tooltip="http://tinyurl.com/yk5np3b3"/>
              </a:rPr>
              <a:t>http://tinyurl.com/yk5np3b3</a:t>
            </a:r>
            <a:r>
              <a:rPr lang="en-US" sz="4200" spc="39">
                <a:solidFill>
                  <a:srgbClr val="000000"/>
                </a:solidFill>
                <a:latin typeface="Times New Roman"/>
              </a:rPr>
              <a:t> - All array Problems</a:t>
            </a:r>
          </a:p>
          <a:p>
            <a:pPr marL="760095" lvl="1" indent="-380048" algn="l">
              <a:lnSpc>
                <a:spcPts val="4536"/>
              </a:lnSpc>
              <a:buFont typeface="Arial"/>
              <a:buChar char="•"/>
            </a:pPr>
            <a:r>
              <a:rPr lang="en-US" sz="4200" u="sng" spc="39">
                <a:solidFill>
                  <a:srgbClr val="0563C1"/>
                </a:solidFill>
                <a:latin typeface="Times New Roman"/>
                <a:hlinkClick r:id="rId5" tooltip="http://tinyurl.com/3dz3svzf"/>
              </a:rPr>
              <a:t>http://tinyurl.com/3dz3svzf</a:t>
            </a:r>
            <a:r>
              <a:rPr lang="en-US" sz="4200" spc="39">
                <a:solidFill>
                  <a:srgbClr val="000000"/>
                </a:solidFill>
                <a:latin typeface="Times New Roman"/>
              </a:rPr>
              <a:t> - Sorting problems</a:t>
            </a:r>
          </a:p>
          <a:p>
            <a:pPr marL="760095" lvl="1" indent="-380048" algn="l">
              <a:lnSpc>
                <a:spcPts val="4536"/>
              </a:lnSpc>
            </a:pPr>
            <a:endParaRPr lang="en-US" sz="4200" spc="39">
              <a:solidFill>
                <a:srgbClr val="000000"/>
              </a:solidFill>
              <a:latin typeface="Times New Roman"/>
            </a:endParaRPr>
          </a:p>
          <a:p>
            <a:pPr marL="760095" lvl="1" indent="-380048" algn="l">
              <a:lnSpc>
                <a:spcPts val="4536"/>
              </a:lnSpc>
            </a:pPr>
            <a:endParaRPr lang="en-US" sz="4200" spc="39">
              <a:solidFill>
                <a:srgbClr val="000000"/>
              </a:solidFill>
              <a:latin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5799" y="625412"/>
            <a:ext cx="15590520" cy="768477"/>
          </a:xfrm>
          <a:prstGeom prst="rect">
            <a:avLst/>
          </a:prstGeom>
        </p:spPr>
        <p:txBody>
          <a:bodyPr lIns="0" tIns="0" rIns="0" bIns="0" rtlCol="0" anchor="t">
            <a:spAutoFit/>
          </a:bodyPr>
          <a:lstStyle/>
          <a:p>
            <a:pPr algn="l">
              <a:lnSpc>
                <a:spcPts val="5184"/>
              </a:lnSpc>
            </a:pPr>
            <a:r>
              <a:rPr lang="en-US" sz="4800" spc="-29" dirty="0">
                <a:solidFill>
                  <a:srgbClr val="000000"/>
                </a:solidFill>
                <a:latin typeface="Times New Roman Bold"/>
              </a:rPr>
              <a:t>Multi-dimensional Array :</a:t>
            </a:r>
          </a:p>
        </p:txBody>
      </p:sp>
      <p:sp>
        <p:nvSpPr>
          <p:cNvPr id="3" name="TextBox 3"/>
          <p:cNvSpPr txBox="1"/>
          <p:nvPr/>
        </p:nvSpPr>
        <p:spPr>
          <a:xfrm>
            <a:off x="705799" y="1500086"/>
            <a:ext cx="17223232" cy="8376666"/>
          </a:xfrm>
          <a:prstGeom prst="rect">
            <a:avLst/>
          </a:prstGeom>
        </p:spPr>
        <p:txBody>
          <a:bodyPr lIns="0" tIns="0" rIns="0" bIns="0" rtlCol="0" anchor="t">
            <a:spAutoFit/>
          </a:bodyPr>
          <a:lstStyle/>
          <a:p>
            <a:pPr>
              <a:lnSpc>
                <a:spcPts val="5082"/>
              </a:lnSpc>
            </a:pPr>
            <a:r>
              <a:rPr lang="en-US" sz="4200" spc="39">
                <a:solidFill>
                  <a:srgbClr val="000000"/>
                </a:solidFill>
                <a:latin typeface="Times New Roman"/>
              </a:rPr>
              <a:t>A multi-dimensional array in C is an array with more than one dimension. Commonly used are two-dimensional arrays, which are like tables with rows and columns. The syntax for declaring and initializing a two-dimensional array in c is as follows : </a:t>
            </a:r>
          </a:p>
          <a:p>
            <a:pPr>
              <a:lnSpc>
                <a:spcPts val="5082"/>
              </a:lnSpc>
            </a:pPr>
            <a:r>
              <a:rPr lang="en-US" sz="4200" spc="37">
                <a:solidFill>
                  <a:srgbClr val="000000"/>
                </a:solidFill>
                <a:latin typeface="Times New Roman Bold"/>
              </a:rPr>
              <a:t>Syntax </a:t>
            </a:r>
          </a:p>
          <a:p>
            <a:pPr>
              <a:lnSpc>
                <a:spcPts val="5082"/>
              </a:lnSpc>
            </a:pPr>
            <a:r>
              <a:rPr lang="en-US" sz="4200" spc="39">
                <a:solidFill>
                  <a:srgbClr val="000000"/>
                </a:solidFill>
                <a:latin typeface="Times New Roman Bold"/>
              </a:rPr>
              <a:t>            </a:t>
            </a:r>
            <a:r>
              <a:rPr lang="en-US" sz="4200" spc="39">
                <a:solidFill>
                  <a:srgbClr val="000000"/>
                </a:solidFill>
                <a:latin typeface="Times New Roman"/>
              </a:rPr>
              <a:t>data_type array_name[row_size][column_size];</a:t>
            </a:r>
          </a:p>
          <a:p>
            <a:pPr>
              <a:lnSpc>
                <a:spcPts val="5082"/>
              </a:lnSpc>
            </a:pPr>
            <a:r>
              <a:rPr lang="en-US" sz="4200" spc="39">
                <a:solidFill>
                  <a:srgbClr val="000000"/>
                </a:solidFill>
                <a:latin typeface="Times New Roman Bold"/>
              </a:rPr>
              <a:t>Syntax for initialization of array</a:t>
            </a:r>
          </a:p>
          <a:p>
            <a:pPr>
              <a:lnSpc>
                <a:spcPts val="5082"/>
              </a:lnSpc>
            </a:pPr>
            <a:r>
              <a:rPr lang="en-US" sz="4200" spc="39">
                <a:solidFill>
                  <a:srgbClr val="000000"/>
                </a:solidFill>
                <a:latin typeface="Times New Roman"/>
              </a:rPr>
              <a:t>               data_type array_name[row_size][column_size] = {</a:t>
            </a:r>
          </a:p>
          <a:p>
            <a:pPr>
              <a:lnSpc>
                <a:spcPts val="5082"/>
              </a:lnSpc>
            </a:pPr>
            <a:r>
              <a:rPr lang="en-US" sz="4200" spc="39">
                <a:solidFill>
                  <a:srgbClr val="000000"/>
                </a:solidFill>
                <a:latin typeface="Times New Roman"/>
              </a:rPr>
              <a:t>                                 {value11, value12, ..., value1N},</a:t>
            </a:r>
          </a:p>
          <a:p>
            <a:pPr>
              <a:lnSpc>
                <a:spcPts val="5082"/>
              </a:lnSpc>
            </a:pPr>
            <a:r>
              <a:rPr lang="en-US" sz="4200" spc="39">
                <a:solidFill>
                  <a:srgbClr val="000000"/>
                </a:solidFill>
                <a:latin typeface="Times New Roman"/>
              </a:rPr>
              <a:t>                                 {value21, value22, ..., value2N},</a:t>
            </a:r>
          </a:p>
          <a:p>
            <a:pPr>
              <a:lnSpc>
                <a:spcPts val="5082"/>
              </a:lnSpc>
            </a:pPr>
            <a:r>
              <a:rPr lang="en-US" sz="4200" spc="39">
                <a:solidFill>
                  <a:srgbClr val="000000"/>
                </a:solidFill>
                <a:latin typeface="Times New Roman"/>
              </a:rPr>
              <a:t>                                 // ...,</a:t>
            </a:r>
          </a:p>
          <a:p>
            <a:pPr>
              <a:lnSpc>
                <a:spcPts val="5082"/>
              </a:lnSpc>
            </a:pPr>
            <a:r>
              <a:rPr lang="en-US" sz="4200" spc="39">
                <a:solidFill>
                  <a:srgbClr val="000000"/>
                </a:solidFill>
                <a:latin typeface="Times New Roman"/>
              </a:rPr>
              <a:t>                                {valueM1, valueM2, ..., valueMN}</a:t>
            </a:r>
          </a:p>
          <a:p>
            <a:pPr>
              <a:lnSpc>
                <a:spcPts val="5082"/>
              </a:lnSpc>
            </a:pPr>
            <a:r>
              <a:rPr lang="en-US" sz="4200" spc="39">
                <a:solidFill>
                  <a:srgbClr val="000000"/>
                </a:solidFill>
                <a:latin typeface="Times New Roman"/>
              </a:rPr>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9377" y="161703"/>
            <a:ext cx="15590520" cy="910506"/>
          </a:xfrm>
          <a:prstGeom prst="rect">
            <a:avLst/>
          </a:prstGeom>
        </p:spPr>
        <p:txBody>
          <a:bodyPr lIns="0" tIns="0" rIns="0" bIns="0" rtlCol="0" anchor="t">
            <a:spAutoFit/>
          </a:bodyPr>
          <a:lstStyle/>
          <a:p>
            <a:pPr algn="ctr">
              <a:lnSpc>
                <a:spcPts val="7128"/>
              </a:lnSpc>
            </a:pPr>
            <a:r>
              <a:rPr lang="en-US" sz="6600" b="1" spc="-40" dirty="0">
                <a:solidFill>
                  <a:srgbClr val="000000"/>
                </a:solidFill>
                <a:latin typeface="Times New Roman Light"/>
              </a:rPr>
              <a:t>Example for two-dimensional array</a:t>
            </a:r>
          </a:p>
        </p:txBody>
      </p:sp>
      <p:sp>
        <p:nvSpPr>
          <p:cNvPr id="3" name="TextBox 3"/>
          <p:cNvSpPr txBox="1"/>
          <p:nvPr/>
        </p:nvSpPr>
        <p:spPr>
          <a:xfrm>
            <a:off x="536028" y="1306678"/>
            <a:ext cx="17528365" cy="9541764"/>
          </a:xfrm>
          <a:prstGeom prst="rect">
            <a:avLst/>
          </a:prstGeom>
        </p:spPr>
        <p:txBody>
          <a:bodyPr lIns="0" tIns="0" rIns="0" bIns="0" rtlCol="0" anchor="t">
            <a:spAutoFit/>
          </a:bodyPr>
          <a:lstStyle/>
          <a:p>
            <a:pPr algn="l">
              <a:lnSpc>
                <a:spcPts val="4158"/>
              </a:lnSpc>
            </a:pPr>
            <a:r>
              <a:rPr lang="en-US" sz="4200" spc="39" dirty="0">
                <a:solidFill>
                  <a:srgbClr val="000000"/>
                </a:solidFill>
                <a:latin typeface="Times New Roman"/>
              </a:rPr>
              <a:t>#include &lt;stdio.h&gt;</a:t>
            </a:r>
          </a:p>
          <a:p>
            <a:pPr algn="l">
              <a:lnSpc>
                <a:spcPts val="4158"/>
              </a:lnSpc>
            </a:pPr>
            <a:endParaRPr lang="en-US" sz="4200" spc="39" dirty="0">
              <a:solidFill>
                <a:srgbClr val="000000"/>
              </a:solidFill>
              <a:latin typeface="Times New Roman"/>
            </a:endParaRPr>
          </a:p>
          <a:p>
            <a:pPr algn="l">
              <a:lnSpc>
                <a:spcPts val="4158"/>
              </a:lnSpc>
            </a:pPr>
            <a:r>
              <a:rPr lang="en-US" sz="4200" spc="39" dirty="0">
                <a:solidFill>
                  <a:srgbClr val="000000"/>
                </a:solidFill>
                <a:latin typeface="Times New Roman"/>
              </a:rPr>
              <a:t>int main() {              // Declaration and initialization of a 2D integer array</a:t>
            </a:r>
          </a:p>
          <a:p>
            <a:pPr algn="l">
              <a:lnSpc>
                <a:spcPts val="4158"/>
              </a:lnSpc>
            </a:pPr>
            <a:r>
              <a:rPr lang="en-US" sz="4200" spc="37" dirty="0">
                <a:solidFill>
                  <a:srgbClr val="000000"/>
                </a:solidFill>
                <a:latin typeface="Times New Roman"/>
              </a:rPr>
              <a:t>    </a:t>
            </a:r>
          </a:p>
          <a:p>
            <a:pPr algn="l">
              <a:lnSpc>
                <a:spcPts val="4158"/>
              </a:lnSpc>
            </a:pPr>
            <a:r>
              <a:rPr lang="en-US" sz="4200" spc="39" dirty="0">
                <a:solidFill>
                  <a:srgbClr val="000000"/>
                </a:solidFill>
                <a:latin typeface="Times New Roman"/>
              </a:rPr>
              <a:t>int matrix[3][4] = {</a:t>
            </a:r>
          </a:p>
          <a:p>
            <a:pPr algn="l">
              <a:lnSpc>
                <a:spcPts val="4158"/>
              </a:lnSpc>
            </a:pPr>
            <a:r>
              <a:rPr lang="en-US" sz="4200" spc="39" dirty="0">
                <a:solidFill>
                  <a:srgbClr val="000000"/>
                </a:solidFill>
                <a:latin typeface="Times New Roman"/>
              </a:rPr>
              <a:t>        {1, 2, 3, 4},</a:t>
            </a:r>
          </a:p>
          <a:p>
            <a:pPr algn="l">
              <a:lnSpc>
                <a:spcPts val="4158"/>
              </a:lnSpc>
            </a:pPr>
            <a:r>
              <a:rPr lang="en-US" sz="4200" spc="39" dirty="0">
                <a:solidFill>
                  <a:srgbClr val="000000"/>
                </a:solidFill>
                <a:latin typeface="Times New Roman"/>
              </a:rPr>
              <a:t>        {5, 6, 7, 8},</a:t>
            </a:r>
          </a:p>
          <a:p>
            <a:pPr algn="l">
              <a:lnSpc>
                <a:spcPts val="4158"/>
              </a:lnSpc>
            </a:pPr>
            <a:r>
              <a:rPr lang="en-US" sz="4200" spc="39" dirty="0">
                <a:solidFill>
                  <a:srgbClr val="000000"/>
                </a:solidFill>
                <a:latin typeface="Times New Roman"/>
              </a:rPr>
              <a:t>        {9, 10, 11, 12}</a:t>
            </a:r>
          </a:p>
          <a:p>
            <a:pPr algn="l">
              <a:lnSpc>
                <a:spcPts val="4158"/>
              </a:lnSpc>
            </a:pPr>
            <a:r>
              <a:rPr lang="en-US" sz="4200" spc="39" dirty="0">
                <a:solidFill>
                  <a:srgbClr val="000000"/>
                </a:solidFill>
                <a:latin typeface="Times New Roman"/>
              </a:rPr>
              <a:t>    };                                      // Accessing and printing array elements</a:t>
            </a:r>
          </a:p>
          <a:p>
            <a:pPr algn="l">
              <a:lnSpc>
                <a:spcPts val="4158"/>
              </a:lnSpc>
            </a:pPr>
            <a:r>
              <a:rPr lang="en-US" sz="4200" spc="39" dirty="0">
                <a:solidFill>
                  <a:srgbClr val="000000"/>
                </a:solidFill>
                <a:latin typeface="Times New Roman"/>
              </a:rPr>
              <a:t>    for (int </a:t>
            </a:r>
            <a:r>
              <a:rPr lang="en-US" sz="4200" spc="39" dirty="0" err="1">
                <a:solidFill>
                  <a:srgbClr val="000000"/>
                </a:solidFill>
                <a:latin typeface="Times New Roman"/>
              </a:rPr>
              <a:t>i</a:t>
            </a:r>
            <a:r>
              <a:rPr lang="en-US" sz="4200" spc="39" dirty="0">
                <a:solidFill>
                  <a:srgbClr val="000000"/>
                </a:solidFill>
                <a:latin typeface="Times New Roman"/>
              </a:rPr>
              <a:t> = 0; </a:t>
            </a:r>
            <a:r>
              <a:rPr lang="en-US" sz="4200" spc="39" dirty="0" err="1">
                <a:solidFill>
                  <a:srgbClr val="000000"/>
                </a:solidFill>
                <a:latin typeface="Times New Roman"/>
              </a:rPr>
              <a:t>i</a:t>
            </a:r>
            <a:r>
              <a:rPr lang="en-US" sz="4200" spc="39" dirty="0">
                <a:solidFill>
                  <a:srgbClr val="000000"/>
                </a:solidFill>
                <a:latin typeface="Times New Roman"/>
              </a:rPr>
              <a:t> &lt; 3; ++</a:t>
            </a:r>
            <a:r>
              <a:rPr lang="en-US" sz="4200" spc="39" dirty="0" err="1">
                <a:solidFill>
                  <a:srgbClr val="000000"/>
                </a:solidFill>
                <a:latin typeface="Times New Roman"/>
              </a:rPr>
              <a:t>i</a:t>
            </a:r>
            <a:r>
              <a:rPr lang="en-US" sz="4200" spc="39" dirty="0">
                <a:solidFill>
                  <a:srgbClr val="000000"/>
                </a:solidFill>
                <a:latin typeface="Times New Roman"/>
              </a:rPr>
              <a:t>) {</a:t>
            </a:r>
          </a:p>
          <a:p>
            <a:pPr algn="l">
              <a:lnSpc>
                <a:spcPts val="4158"/>
              </a:lnSpc>
            </a:pPr>
            <a:r>
              <a:rPr lang="en-US" sz="4200" spc="39" dirty="0">
                <a:solidFill>
                  <a:srgbClr val="000000"/>
                </a:solidFill>
                <a:latin typeface="Times New Roman"/>
              </a:rPr>
              <a:t>        for (int j = 0; j &lt; 4; ++j) {</a:t>
            </a:r>
          </a:p>
          <a:p>
            <a:pPr algn="l">
              <a:lnSpc>
                <a:spcPts val="4158"/>
              </a:lnSpc>
            </a:pPr>
            <a:r>
              <a:rPr lang="en-US" sz="4200" spc="39" dirty="0">
                <a:solidFill>
                  <a:srgbClr val="000000"/>
                </a:solidFill>
                <a:latin typeface="Times New Roman"/>
              </a:rPr>
              <a:t>            printf("Element at (%d, %d): %d\n", </a:t>
            </a:r>
            <a:r>
              <a:rPr lang="en-US" sz="4200" spc="39" dirty="0" err="1">
                <a:solidFill>
                  <a:srgbClr val="000000"/>
                </a:solidFill>
                <a:latin typeface="Times New Roman"/>
              </a:rPr>
              <a:t>i</a:t>
            </a:r>
            <a:r>
              <a:rPr lang="en-US" sz="4200" spc="39" dirty="0">
                <a:solidFill>
                  <a:srgbClr val="000000"/>
                </a:solidFill>
                <a:latin typeface="Times New Roman"/>
              </a:rPr>
              <a:t>, j, matrix[</a:t>
            </a:r>
            <a:r>
              <a:rPr lang="en-US" sz="4200" spc="39" dirty="0" err="1">
                <a:solidFill>
                  <a:srgbClr val="000000"/>
                </a:solidFill>
                <a:latin typeface="Times New Roman"/>
              </a:rPr>
              <a:t>i</a:t>
            </a:r>
            <a:r>
              <a:rPr lang="en-US" sz="4200" spc="39" dirty="0">
                <a:solidFill>
                  <a:srgbClr val="000000"/>
                </a:solidFill>
                <a:latin typeface="Times New Roman"/>
              </a:rPr>
              <a:t>][j]);</a:t>
            </a:r>
          </a:p>
          <a:p>
            <a:pPr algn="l">
              <a:lnSpc>
                <a:spcPts val="4158"/>
              </a:lnSpc>
            </a:pPr>
            <a:r>
              <a:rPr lang="en-US" sz="4200" spc="39" dirty="0">
                <a:solidFill>
                  <a:srgbClr val="000000"/>
                </a:solidFill>
                <a:latin typeface="Times New Roman"/>
              </a:rPr>
              <a:t>        }</a:t>
            </a:r>
          </a:p>
          <a:p>
            <a:pPr algn="l">
              <a:lnSpc>
                <a:spcPts val="4158"/>
              </a:lnSpc>
            </a:pPr>
            <a:r>
              <a:rPr lang="en-US" sz="4200" spc="39" dirty="0">
                <a:solidFill>
                  <a:srgbClr val="000000"/>
                </a:solidFill>
                <a:latin typeface="Times New Roman"/>
              </a:rPr>
              <a:t>    }</a:t>
            </a:r>
          </a:p>
          <a:p>
            <a:pPr algn="l">
              <a:lnSpc>
                <a:spcPts val="4158"/>
              </a:lnSpc>
            </a:pPr>
            <a:endParaRPr lang="en-US" sz="4200" spc="39" dirty="0">
              <a:solidFill>
                <a:srgbClr val="000000"/>
              </a:solidFill>
              <a:latin typeface="Times New Roman"/>
            </a:endParaRPr>
          </a:p>
          <a:p>
            <a:pPr algn="l">
              <a:lnSpc>
                <a:spcPts val="4158"/>
              </a:lnSpc>
            </a:pPr>
            <a:r>
              <a:rPr lang="en-US" sz="4200" spc="39" dirty="0">
                <a:solidFill>
                  <a:srgbClr val="000000"/>
                </a:solidFill>
                <a:latin typeface="Times New Roman"/>
              </a:rPr>
              <a:t>    return 0;</a:t>
            </a:r>
          </a:p>
          <a:p>
            <a:pPr algn="l">
              <a:lnSpc>
                <a:spcPts val="4158"/>
              </a:lnSpc>
            </a:pPr>
            <a:r>
              <a:rPr lang="en-US" sz="4200" spc="39" dirty="0">
                <a:solidFill>
                  <a:srgbClr val="000000"/>
                </a:solidFill>
                <a:latin typeface="Times New Roman"/>
              </a:rPr>
              <a:t>}</a:t>
            </a:r>
          </a:p>
          <a:p>
            <a:pPr algn="l">
              <a:lnSpc>
                <a:spcPts val="4158"/>
              </a:lnSpc>
            </a:pPr>
            <a:endParaRPr lang="en-US" sz="4200" spc="39" dirty="0">
              <a:solidFill>
                <a:srgbClr val="000000"/>
              </a:solidFill>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909" y="258391"/>
            <a:ext cx="15288182" cy="9770219"/>
          </a:xfrm>
          <a:custGeom>
            <a:avLst/>
            <a:gdLst/>
            <a:ahLst/>
            <a:cxnLst/>
            <a:rect l="l" t="t" r="r" b="b"/>
            <a:pathLst>
              <a:path w="15288182" h="9770219">
                <a:moveTo>
                  <a:pt x="0" y="0"/>
                </a:moveTo>
                <a:lnTo>
                  <a:pt x="15288182" y="0"/>
                </a:lnTo>
                <a:lnTo>
                  <a:pt x="15288182" y="9770218"/>
                </a:lnTo>
                <a:lnTo>
                  <a:pt x="0" y="9770218"/>
                </a:lnTo>
                <a:lnTo>
                  <a:pt x="0" y="0"/>
                </a:lnTo>
                <a:close/>
              </a:path>
            </a:pathLst>
          </a:custGeom>
          <a:blipFill>
            <a:blip r:embed="rId2"/>
            <a:stretch>
              <a:fillRect l="-1290" t="-2790" r="-1130"/>
            </a:stretch>
          </a:blipFill>
        </p:spPr>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315530"/>
            <a:ext cx="15590520" cy="833562"/>
          </a:xfrm>
          <a:prstGeom prst="rect">
            <a:avLst/>
          </a:prstGeom>
        </p:spPr>
        <p:txBody>
          <a:bodyPr lIns="0" tIns="0" rIns="0" bIns="0" rtlCol="0" anchor="t">
            <a:spAutoFit/>
          </a:bodyPr>
          <a:lstStyle/>
          <a:p>
            <a:pPr algn="ctr">
              <a:lnSpc>
                <a:spcPts val="6480"/>
              </a:lnSpc>
            </a:pPr>
            <a:r>
              <a:rPr lang="en-US" sz="6000" b="1" spc="-36" dirty="0">
                <a:solidFill>
                  <a:srgbClr val="000000"/>
                </a:solidFill>
                <a:latin typeface="Times New Roman Light"/>
              </a:rPr>
              <a:t>Creating and displaying matrix</a:t>
            </a:r>
          </a:p>
        </p:txBody>
      </p:sp>
      <p:sp>
        <p:nvSpPr>
          <p:cNvPr id="3" name="TextBox 3"/>
          <p:cNvSpPr txBox="1"/>
          <p:nvPr/>
        </p:nvSpPr>
        <p:spPr>
          <a:xfrm>
            <a:off x="1028700" y="1544354"/>
            <a:ext cx="8794963" cy="7855839"/>
          </a:xfrm>
          <a:prstGeom prst="rect">
            <a:avLst/>
          </a:prstGeom>
        </p:spPr>
        <p:txBody>
          <a:bodyPr lIns="0" tIns="0" rIns="0" bIns="0" rtlCol="0" anchor="t">
            <a:spAutoFit/>
          </a:bodyPr>
          <a:lstStyle/>
          <a:p>
            <a:pPr algn="l">
              <a:lnSpc>
                <a:spcPts val="3887"/>
              </a:lnSpc>
            </a:pPr>
            <a:r>
              <a:rPr lang="en-US" sz="3599" spc="33" dirty="0">
                <a:solidFill>
                  <a:srgbClr val="000000"/>
                </a:solidFill>
                <a:latin typeface="Times New Roman"/>
              </a:rPr>
              <a:t>#include &lt;stdio.h&gt;</a:t>
            </a:r>
          </a:p>
          <a:p>
            <a:pPr algn="l">
              <a:lnSpc>
                <a:spcPts val="3887"/>
              </a:lnSpc>
            </a:pPr>
            <a:r>
              <a:rPr lang="en-US" sz="3599" spc="33" dirty="0">
                <a:solidFill>
                  <a:srgbClr val="000000"/>
                </a:solidFill>
                <a:latin typeface="Times New Roman"/>
              </a:rPr>
              <a:t>int main() {</a:t>
            </a:r>
          </a:p>
          <a:p>
            <a:pPr algn="l">
              <a:lnSpc>
                <a:spcPts val="3887"/>
              </a:lnSpc>
            </a:pPr>
            <a:r>
              <a:rPr lang="en-US" sz="3599" spc="33" dirty="0">
                <a:solidFill>
                  <a:srgbClr val="000000"/>
                </a:solidFill>
                <a:latin typeface="Times New Roman"/>
              </a:rPr>
              <a:t>  int a[3][3], b[3][3],  </a:t>
            </a:r>
            <a:r>
              <a:rPr lang="en-US" sz="3599" spc="33" dirty="0" err="1">
                <a:solidFill>
                  <a:srgbClr val="000000"/>
                </a:solidFill>
                <a:latin typeface="Times New Roman"/>
              </a:rPr>
              <a:t>i</a:t>
            </a:r>
            <a:r>
              <a:rPr lang="en-US" sz="3599" spc="33" dirty="0">
                <a:solidFill>
                  <a:srgbClr val="000000"/>
                </a:solidFill>
                <a:latin typeface="Times New Roman"/>
              </a:rPr>
              <a:t>, j;</a:t>
            </a:r>
          </a:p>
          <a:p>
            <a:pPr algn="l">
              <a:lnSpc>
                <a:spcPts val="3887"/>
              </a:lnSpc>
            </a:pPr>
            <a:r>
              <a:rPr lang="en-US" sz="3599" spc="33" dirty="0">
                <a:solidFill>
                  <a:srgbClr val="000000"/>
                </a:solidFill>
                <a:latin typeface="Times New Roman"/>
              </a:rPr>
              <a:t>  printf("Enter the elements of matrix A:\n");</a:t>
            </a:r>
          </a:p>
          <a:p>
            <a:pPr algn="l">
              <a:lnSpc>
                <a:spcPts val="3887"/>
              </a:lnSpc>
            </a:pPr>
            <a:r>
              <a:rPr lang="en-US" sz="3599" spc="33" dirty="0">
                <a:solidFill>
                  <a:srgbClr val="000000"/>
                </a:solidFill>
                <a:latin typeface="Times New Roman"/>
              </a:rPr>
              <a:t>  for (</a:t>
            </a:r>
            <a:r>
              <a:rPr lang="en-US" sz="3599" spc="33" dirty="0" err="1">
                <a:solidFill>
                  <a:srgbClr val="000000"/>
                </a:solidFill>
                <a:latin typeface="Times New Roman"/>
              </a:rPr>
              <a:t>i</a:t>
            </a:r>
            <a:r>
              <a:rPr lang="en-US" sz="3599" spc="33" dirty="0">
                <a:solidFill>
                  <a:srgbClr val="000000"/>
                </a:solidFill>
                <a:latin typeface="Times New Roman"/>
              </a:rPr>
              <a:t> = 0; </a:t>
            </a:r>
            <a:r>
              <a:rPr lang="en-US" sz="3599" spc="33" dirty="0" err="1">
                <a:solidFill>
                  <a:srgbClr val="000000"/>
                </a:solidFill>
                <a:latin typeface="Times New Roman"/>
              </a:rPr>
              <a:t>i</a:t>
            </a:r>
            <a:r>
              <a:rPr lang="en-US" sz="3599" spc="33" dirty="0">
                <a:solidFill>
                  <a:srgbClr val="000000"/>
                </a:solidFill>
                <a:latin typeface="Times New Roman"/>
              </a:rPr>
              <a:t> &lt; 3; </a:t>
            </a:r>
            <a:r>
              <a:rPr lang="en-US" sz="3599" spc="33" dirty="0" err="1">
                <a:solidFill>
                  <a:srgbClr val="000000"/>
                </a:solidFill>
                <a:latin typeface="Times New Roman"/>
              </a:rPr>
              <a:t>i</a:t>
            </a:r>
            <a:r>
              <a:rPr lang="en-US" sz="3599" spc="33" dirty="0">
                <a:solidFill>
                  <a:srgbClr val="000000"/>
                </a:solidFill>
                <a:latin typeface="Times New Roman"/>
              </a:rPr>
              <a:t>++) {</a:t>
            </a:r>
          </a:p>
          <a:p>
            <a:pPr algn="l">
              <a:lnSpc>
                <a:spcPts val="3887"/>
              </a:lnSpc>
            </a:pPr>
            <a:r>
              <a:rPr lang="en-US" sz="3599" spc="33" dirty="0">
                <a:solidFill>
                  <a:srgbClr val="000000"/>
                </a:solidFill>
                <a:latin typeface="Times New Roman"/>
              </a:rPr>
              <a:t>    for (j = 0; j &lt; 3; </a:t>
            </a:r>
            <a:r>
              <a:rPr lang="en-US" sz="3599" spc="33" dirty="0" err="1">
                <a:solidFill>
                  <a:srgbClr val="000000"/>
                </a:solidFill>
                <a:latin typeface="Times New Roman"/>
              </a:rPr>
              <a:t>j++</a:t>
            </a:r>
            <a:r>
              <a:rPr lang="en-US" sz="3599" spc="33" dirty="0">
                <a:solidFill>
                  <a:srgbClr val="000000"/>
                </a:solidFill>
                <a:latin typeface="Times New Roman"/>
              </a:rPr>
              <a:t>) {</a:t>
            </a:r>
          </a:p>
          <a:p>
            <a:pPr algn="l">
              <a:lnSpc>
                <a:spcPts val="3887"/>
              </a:lnSpc>
            </a:pPr>
            <a:r>
              <a:rPr lang="en-US" sz="3599" spc="33" dirty="0">
                <a:solidFill>
                  <a:srgbClr val="000000"/>
                </a:solidFill>
                <a:latin typeface="Times New Roman"/>
              </a:rPr>
              <a:t>      scanf("%d", &amp;a[</a:t>
            </a:r>
            <a:r>
              <a:rPr lang="en-US" sz="3599" spc="33" dirty="0" err="1">
                <a:solidFill>
                  <a:srgbClr val="000000"/>
                </a:solidFill>
                <a:latin typeface="Times New Roman"/>
              </a:rPr>
              <a:t>i</a:t>
            </a:r>
            <a:r>
              <a:rPr lang="en-US" sz="3599" spc="33" dirty="0">
                <a:solidFill>
                  <a:srgbClr val="000000"/>
                </a:solidFill>
                <a:latin typeface="Times New Roman"/>
              </a:rPr>
              <a:t>][j]);</a:t>
            </a:r>
          </a:p>
          <a:p>
            <a:pPr algn="l">
              <a:lnSpc>
                <a:spcPts val="3887"/>
              </a:lnSpc>
            </a:pPr>
            <a:r>
              <a:rPr lang="en-US" sz="3599" spc="33" dirty="0">
                <a:solidFill>
                  <a:srgbClr val="000000"/>
                </a:solidFill>
                <a:latin typeface="Times New Roman"/>
              </a:rPr>
              <a:t>    }</a:t>
            </a:r>
          </a:p>
          <a:p>
            <a:pPr algn="l">
              <a:lnSpc>
                <a:spcPts val="3887"/>
              </a:lnSpc>
            </a:pPr>
            <a:r>
              <a:rPr lang="en-US" sz="3599" spc="33" dirty="0">
                <a:solidFill>
                  <a:srgbClr val="000000"/>
                </a:solidFill>
                <a:latin typeface="Times New Roman"/>
              </a:rPr>
              <a:t>  }</a:t>
            </a:r>
          </a:p>
          <a:p>
            <a:pPr algn="l">
              <a:lnSpc>
                <a:spcPts val="3887"/>
              </a:lnSpc>
            </a:pPr>
            <a:r>
              <a:rPr lang="en-US" sz="3599" spc="33" dirty="0">
                <a:solidFill>
                  <a:srgbClr val="000000"/>
                </a:solidFill>
                <a:latin typeface="Times New Roman"/>
              </a:rPr>
              <a:t>  printf("Enter the elements of matrix B:\n");</a:t>
            </a:r>
          </a:p>
          <a:p>
            <a:pPr algn="l">
              <a:lnSpc>
                <a:spcPts val="3887"/>
              </a:lnSpc>
            </a:pPr>
            <a:r>
              <a:rPr lang="en-US" sz="3599" spc="33" dirty="0">
                <a:solidFill>
                  <a:srgbClr val="000000"/>
                </a:solidFill>
                <a:latin typeface="Times New Roman"/>
              </a:rPr>
              <a:t>  for (</a:t>
            </a:r>
            <a:r>
              <a:rPr lang="en-US" sz="3599" spc="33" dirty="0" err="1">
                <a:solidFill>
                  <a:srgbClr val="000000"/>
                </a:solidFill>
                <a:latin typeface="Times New Roman"/>
              </a:rPr>
              <a:t>i</a:t>
            </a:r>
            <a:r>
              <a:rPr lang="en-US" sz="3599" spc="33" dirty="0">
                <a:solidFill>
                  <a:srgbClr val="000000"/>
                </a:solidFill>
                <a:latin typeface="Times New Roman"/>
              </a:rPr>
              <a:t> = 0; </a:t>
            </a:r>
            <a:r>
              <a:rPr lang="en-US" sz="3599" spc="33" dirty="0" err="1">
                <a:solidFill>
                  <a:srgbClr val="000000"/>
                </a:solidFill>
                <a:latin typeface="Times New Roman"/>
              </a:rPr>
              <a:t>i</a:t>
            </a:r>
            <a:r>
              <a:rPr lang="en-US" sz="3599" spc="33" dirty="0">
                <a:solidFill>
                  <a:srgbClr val="000000"/>
                </a:solidFill>
                <a:latin typeface="Times New Roman"/>
              </a:rPr>
              <a:t> &lt; 3; </a:t>
            </a:r>
            <a:r>
              <a:rPr lang="en-US" sz="3599" spc="33" dirty="0" err="1">
                <a:solidFill>
                  <a:srgbClr val="000000"/>
                </a:solidFill>
                <a:latin typeface="Times New Roman"/>
              </a:rPr>
              <a:t>i</a:t>
            </a:r>
            <a:r>
              <a:rPr lang="en-US" sz="3599" spc="33" dirty="0">
                <a:solidFill>
                  <a:srgbClr val="000000"/>
                </a:solidFill>
                <a:latin typeface="Times New Roman"/>
              </a:rPr>
              <a:t>++) {</a:t>
            </a:r>
          </a:p>
          <a:p>
            <a:pPr algn="l">
              <a:lnSpc>
                <a:spcPts val="3887"/>
              </a:lnSpc>
            </a:pPr>
            <a:r>
              <a:rPr lang="en-US" sz="3599" spc="33" dirty="0">
                <a:solidFill>
                  <a:srgbClr val="000000"/>
                </a:solidFill>
                <a:latin typeface="Times New Roman"/>
              </a:rPr>
              <a:t>    for (j = 0; j &lt; 3; </a:t>
            </a:r>
            <a:r>
              <a:rPr lang="en-US" sz="3599" spc="33" dirty="0" err="1">
                <a:solidFill>
                  <a:srgbClr val="000000"/>
                </a:solidFill>
                <a:latin typeface="Times New Roman"/>
              </a:rPr>
              <a:t>j++</a:t>
            </a:r>
            <a:r>
              <a:rPr lang="en-US" sz="3599" spc="33" dirty="0">
                <a:solidFill>
                  <a:srgbClr val="000000"/>
                </a:solidFill>
                <a:latin typeface="Times New Roman"/>
              </a:rPr>
              <a:t>) {</a:t>
            </a:r>
          </a:p>
          <a:p>
            <a:pPr algn="l">
              <a:lnSpc>
                <a:spcPts val="3887"/>
              </a:lnSpc>
            </a:pPr>
            <a:r>
              <a:rPr lang="en-US" sz="3599" spc="33" dirty="0">
                <a:solidFill>
                  <a:srgbClr val="000000"/>
                </a:solidFill>
                <a:latin typeface="Times New Roman"/>
              </a:rPr>
              <a:t>      scanf("%d", &amp;b[</a:t>
            </a:r>
            <a:r>
              <a:rPr lang="en-US" sz="3599" spc="33" dirty="0" err="1">
                <a:solidFill>
                  <a:srgbClr val="000000"/>
                </a:solidFill>
                <a:latin typeface="Times New Roman"/>
              </a:rPr>
              <a:t>i</a:t>
            </a:r>
            <a:r>
              <a:rPr lang="en-US" sz="3599" spc="33" dirty="0">
                <a:solidFill>
                  <a:srgbClr val="000000"/>
                </a:solidFill>
                <a:latin typeface="Times New Roman"/>
              </a:rPr>
              <a:t>][j]);</a:t>
            </a:r>
          </a:p>
          <a:p>
            <a:pPr algn="l">
              <a:lnSpc>
                <a:spcPts val="3887"/>
              </a:lnSpc>
            </a:pPr>
            <a:r>
              <a:rPr lang="en-US" sz="3599" spc="33" dirty="0">
                <a:solidFill>
                  <a:srgbClr val="000000"/>
                </a:solidFill>
                <a:latin typeface="Times New Roman"/>
              </a:rPr>
              <a:t>    }</a:t>
            </a:r>
          </a:p>
          <a:p>
            <a:pPr algn="l">
              <a:lnSpc>
                <a:spcPts val="3887"/>
              </a:lnSpc>
            </a:pPr>
            <a:r>
              <a:rPr lang="en-US" sz="3599" spc="33" dirty="0">
                <a:solidFill>
                  <a:srgbClr val="000000"/>
                </a:solidFill>
                <a:latin typeface="Times New Roman"/>
              </a:rPr>
              <a:t>  }</a:t>
            </a:r>
          </a:p>
        </p:txBody>
      </p:sp>
      <p:sp>
        <p:nvSpPr>
          <p:cNvPr id="4" name="TextBox 4"/>
          <p:cNvSpPr txBox="1"/>
          <p:nvPr/>
        </p:nvSpPr>
        <p:spPr>
          <a:xfrm>
            <a:off x="10485937" y="1066961"/>
            <a:ext cx="7110220" cy="8763000"/>
          </a:xfrm>
          <a:prstGeom prst="rect">
            <a:avLst/>
          </a:prstGeom>
        </p:spPr>
        <p:txBody>
          <a:bodyPr lIns="0" tIns="0" rIns="0" bIns="0" rtlCol="0" anchor="t">
            <a:spAutoFit/>
          </a:bodyPr>
          <a:lstStyle/>
          <a:p>
            <a:pPr algn="l">
              <a:lnSpc>
                <a:spcPts val="4320"/>
              </a:lnSpc>
            </a:pPr>
            <a:r>
              <a:rPr lang="en-US" sz="3600" spc="33">
                <a:solidFill>
                  <a:srgbClr val="000000"/>
                </a:solidFill>
                <a:latin typeface="Times New Roman"/>
              </a:rPr>
              <a:t> printf("\nMatrix A: \n");</a:t>
            </a:r>
          </a:p>
          <a:p>
            <a:pPr algn="l">
              <a:lnSpc>
                <a:spcPts val="4320"/>
              </a:lnSpc>
            </a:pPr>
            <a:r>
              <a:rPr lang="en-US" sz="3600" spc="33">
                <a:solidFill>
                  <a:srgbClr val="000000"/>
                </a:solidFill>
                <a:latin typeface="Times New Roman"/>
              </a:rPr>
              <a:t>  for (i = 0; i &lt; 3; i++) {</a:t>
            </a:r>
          </a:p>
          <a:p>
            <a:pPr algn="l">
              <a:lnSpc>
                <a:spcPts val="4320"/>
              </a:lnSpc>
            </a:pPr>
            <a:r>
              <a:rPr lang="en-US" sz="3600" spc="33">
                <a:solidFill>
                  <a:srgbClr val="000000"/>
                </a:solidFill>
                <a:latin typeface="Times New Roman"/>
              </a:rPr>
              <a:t>    for (j = 0; j &lt; 3; j++) {</a:t>
            </a:r>
          </a:p>
          <a:p>
            <a:pPr algn="l">
              <a:lnSpc>
                <a:spcPts val="4320"/>
              </a:lnSpc>
            </a:pPr>
            <a:r>
              <a:rPr lang="en-US" sz="3600" spc="33">
                <a:solidFill>
                  <a:srgbClr val="000000"/>
                </a:solidFill>
                <a:latin typeface="Times New Roman"/>
              </a:rPr>
              <a:t>        printf("%d ", a[i][j]);</a:t>
            </a:r>
          </a:p>
          <a:p>
            <a:pPr algn="l">
              <a:lnSpc>
                <a:spcPts val="4320"/>
              </a:lnSpc>
            </a:pPr>
            <a:r>
              <a:rPr lang="en-US" sz="3600" spc="33">
                <a:solidFill>
                  <a:srgbClr val="000000"/>
                </a:solidFill>
                <a:latin typeface="Times New Roman"/>
              </a:rPr>
              <a:t>    }</a:t>
            </a:r>
          </a:p>
          <a:p>
            <a:pPr algn="l">
              <a:lnSpc>
                <a:spcPts val="4320"/>
              </a:lnSpc>
            </a:pPr>
            <a:r>
              <a:rPr lang="en-US" sz="3600" spc="33">
                <a:solidFill>
                  <a:srgbClr val="000000"/>
                </a:solidFill>
                <a:latin typeface="Times New Roman"/>
              </a:rPr>
              <a:t>    printf("\n");</a:t>
            </a:r>
          </a:p>
          <a:p>
            <a:pPr algn="l">
              <a:lnSpc>
                <a:spcPts val="4320"/>
              </a:lnSpc>
            </a:pPr>
            <a:r>
              <a:rPr lang="en-US" sz="3600" spc="33">
                <a:solidFill>
                  <a:srgbClr val="000000"/>
                </a:solidFill>
                <a:latin typeface="Times New Roman"/>
              </a:rPr>
              <a:t>  }</a:t>
            </a:r>
          </a:p>
          <a:p>
            <a:pPr algn="l">
              <a:lnSpc>
                <a:spcPts val="4320"/>
              </a:lnSpc>
            </a:pPr>
            <a:r>
              <a:rPr lang="en-US" sz="3600" spc="33">
                <a:solidFill>
                  <a:srgbClr val="000000"/>
                </a:solidFill>
                <a:latin typeface="Times New Roman"/>
              </a:rPr>
              <a:t>  printf("\nMatrix B: \n");</a:t>
            </a:r>
          </a:p>
          <a:p>
            <a:pPr algn="l">
              <a:lnSpc>
                <a:spcPts val="4320"/>
              </a:lnSpc>
            </a:pPr>
            <a:r>
              <a:rPr lang="en-US" sz="3600" spc="33">
                <a:solidFill>
                  <a:srgbClr val="000000"/>
                </a:solidFill>
                <a:latin typeface="Times New Roman"/>
              </a:rPr>
              <a:t>  for (i = 0; i &lt; 3; i++) {</a:t>
            </a:r>
          </a:p>
          <a:p>
            <a:pPr algn="l">
              <a:lnSpc>
                <a:spcPts val="4320"/>
              </a:lnSpc>
            </a:pPr>
            <a:r>
              <a:rPr lang="en-US" sz="3600" spc="33">
                <a:solidFill>
                  <a:srgbClr val="000000"/>
                </a:solidFill>
                <a:latin typeface="Times New Roman"/>
              </a:rPr>
              <a:t>    for (j = 0; j &lt; 3; j++) {</a:t>
            </a:r>
          </a:p>
          <a:p>
            <a:pPr algn="l">
              <a:lnSpc>
                <a:spcPts val="4320"/>
              </a:lnSpc>
            </a:pPr>
            <a:r>
              <a:rPr lang="en-US" sz="3600" spc="33">
                <a:solidFill>
                  <a:srgbClr val="000000"/>
                </a:solidFill>
                <a:latin typeface="Times New Roman"/>
              </a:rPr>
              <a:t>        printf("%d ", b[i][j]);</a:t>
            </a:r>
          </a:p>
          <a:p>
            <a:pPr algn="l">
              <a:lnSpc>
                <a:spcPts val="4320"/>
              </a:lnSpc>
            </a:pPr>
            <a:r>
              <a:rPr lang="en-US" sz="3600" spc="33">
                <a:solidFill>
                  <a:srgbClr val="000000"/>
                </a:solidFill>
                <a:latin typeface="Times New Roman"/>
              </a:rPr>
              <a:t>    }</a:t>
            </a:r>
          </a:p>
          <a:p>
            <a:pPr algn="l">
              <a:lnSpc>
                <a:spcPts val="4320"/>
              </a:lnSpc>
            </a:pPr>
            <a:r>
              <a:rPr lang="en-US" sz="3600" spc="33">
                <a:solidFill>
                  <a:srgbClr val="000000"/>
                </a:solidFill>
                <a:latin typeface="Times New Roman"/>
              </a:rPr>
              <a:t>    printf("\n");</a:t>
            </a:r>
          </a:p>
          <a:p>
            <a:pPr algn="l">
              <a:lnSpc>
                <a:spcPts val="4320"/>
              </a:lnSpc>
            </a:pPr>
            <a:r>
              <a:rPr lang="en-US" sz="3600" spc="33">
                <a:solidFill>
                  <a:srgbClr val="000000"/>
                </a:solidFill>
                <a:latin typeface="Times New Roman"/>
              </a:rPr>
              <a:t>  }</a:t>
            </a:r>
          </a:p>
          <a:p>
            <a:pPr algn="l">
              <a:lnSpc>
                <a:spcPts val="4320"/>
              </a:lnSpc>
            </a:pPr>
            <a:r>
              <a:rPr lang="en-US" sz="3600" spc="33">
                <a:solidFill>
                  <a:srgbClr val="000000"/>
                </a:solidFill>
                <a:latin typeface="Times New Roman"/>
              </a:rPr>
              <a:t> return 0;</a:t>
            </a:r>
          </a:p>
          <a:p>
            <a:pPr algn="l">
              <a:lnSpc>
                <a:spcPts val="4320"/>
              </a:lnSpc>
            </a:pPr>
            <a:r>
              <a:rPr lang="en-US" sz="3600" spc="33">
                <a:solidFill>
                  <a:srgbClr val="000000"/>
                </a:solidFill>
                <a:latin typeface="Times New Roman"/>
              </a:rPr>
              <a: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25780"/>
            <a:ext cx="15590520" cy="833562"/>
          </a:xfrm>
          <a:prstGeom prst="rect">
            <a:avLst/>
          </a:prstGeom>
        </p:spPr>
        <p:txBody>
          <a:bodyPr lIns="0" tIns="0" rIns="0" bIns="0" rtlCol="0" anchor="t">
            <a:spAutoFit/>
          </a:bodyPr>
          <a:lstStyle/>
          <a:p>
            <a:pPr algn="ctr">
              <a:lnSpc>
                <a:spcPts val="6480"/>
              </a:lnSpc>
            </a:pPr>
            <a:r>
              <a:rPr lang="en-US" sz="6000" b="1" spc="-36" dirty="0">
                <a:solidFill>
                  <a:srgbClr val="000000"/>
                </a:solidFill>
                <a:latin typeface="Times New Roman Light"/>
              </a:rPr>
              <a:t>Addition of matrix</a:t>
            </a:r>
          </a:p>
        </p:txBody>
      </p:sp>
      <p:sp>
        <p:nvSpPr>
          <p:cNvPr id="3" name="TextBox 3"/>
          <p:cNvSpPr txBox="1"/>
          <p:nvPr/>
        </p:nvSpPr>
        <p:spPr>
          <a:xfrm>
            <a:off x="1028700" y="2206653"/>
            <a:ext cx="16674962" cy="7051647"/>
          </a:xfrm>
          <a:prstGeom prst="rect">
            <a:avLst/>
          </a:prstGeom>
        </p:spPr>
        <p:txBody>
          <a:bodyPr lIns="0" tIns="0" rIns="0" bIns="0" rtlCol="0" anchor="t">
            <a:spAutoFit/>
          </a:bodyPr>
          <a:lstStyle/>
          <a:p>
            <a:pPr algn="l">
              <a:lnSpc>
                <a:spcPts val="4262"/>
              </a:lnSpc>
            </a:pPr>
            <a:r>
              <a:rPr lang="en-US" sz="4384" spc="41">
                <a:solidFill>
                  <a:srgbClr val="000000"/>
                </a:solidFill>
                <a:latin typeface="Times New Roman"/>
              </a:rPr>
              <a:t>for (int i = 0; i &lt; rows; i++) {</a:t>
            </a:r>
          </a:p>
          <a:p>
            <a:pPr algn="l">
              <a:lnSpc>
                <a:spcPts val="4262"/>
              </a:lnSpc>
            </a:pPr>
            <a:r>
              <a:rPr lang="en-US" sz="4384" spc="41">
                <a:solidFill>
                  <a:srgbClr val="000000"/>
                </a:solidFill>
                <a:latin typeface="Times New Roman"/>
              </a:rPr>
              <a:t>        for (int j = 0; j &lt; cols; j++) {</a:t>
            </a:r>
          </a:p>
          <a:p>
            <a:pPr algn="l">
              <a:lnSpc>
                <a:spcPts val="4262"/>
              </a:lnSpc>
            </a:pPr>
            <a:r>
              <a:rPr lang="en-US" sz="4384" spc="41">
                <a:solidFill>
                  <a:srgbClr val="000000"/>
                </a:solidFill>
                <a:latin typeface="Times New Roman"/>
              </a:rPr>
              <a:t>            result[i][j] = matrix1[i][j] + matrix2[i][j];</a:t>
            </a:r>
          </a:p>
          <a:p>
            <a:pPr algn="l">
              <a:lnSpc>
                <a:spcPts val="4262"/>
              </a:lnSpc>
            </a:pPr>
            <a:r>
              <a:rPr lang="en-US" sz="4384" spc="41">
                <a:solidFill>
                  <a:srgbClr val="000000"/>
                </a:solidFill>
                <a:latin typeface="Times New Roman"/>
              </a:rPr>
              <a:t>        }</a:t>
            </a:r>
          </a:p>
          <a:p>
            <a:pPr algn="l">
              <a:lnSpc>
                <a:spcPts val="4262"/>
              </a:lnSpc>
            </a:pPr>
            <a:r>
              <a:rPr lang="en-US" sz="4384" spc="41">
                <a:solidFill>
                  <a:srgbClr val="000000"/>
                </a:solidFill>
                <a:latin typeface="Times New Roman"/>
              </a:rPr>
              <a:t>    }                                                               // Display the result matrix</a:t>
            </a:r>
          </a:p>
          <a:p>
            <a:pPr algn="l">
              <a:lnSpc>
                <a:spcPts val="4262"/>
              </a:lnSpc>
            </a:pPr>
            <a:r>
              <a:rPr lang="en-US" sz="4384" spc="41">
                <a:solidFill>
                  <a:srgbClr val="000000"/>
                </a:solidFill>
                <a:latin typeface="Times New Roman"/>
              </a:rPr>
              <a:t>    printf("Resultant matrix after addition:\n");</a:t>
            </a:r>
          </a:p>
          <a:p>
            <a:pPr algn="l">
              <a:lnSpc>
                <a:spcPts val="4262"/>
              </a:lnSpc>
            </a:pPr>
            <a:r>
              <a:rPr lang="en-US" sz="4384" spc="41">
                <a:solidFill>
                  <a:srgbClr val="000000"/>
                </a:solidFill>
                <a:latin typeface="Times New Roman"/>
              </a:rPr>
              <a:t>    for (int i = 0; i &lt; rows; i++) {</a:t>
            </a:r>
          </a:p>
          <a:p>
            <a:pPr algn="l">
              <a:lnSpc>
                <a:spcPts val="4262"/>
              </a:lnSpc>
            </a:pPr>
            <a:r>
              <a:rPr lang="en-US" sz="4384" spc="41">
                <a:solidFill>
                  <a:srgbClr val="000000"/>
                </a:solidFill>
                <a:latin typeface="Times New Roman"/>
              </a:rPr>
              <a:t>        for (int j = 0; j &lt; cols; j++) {</a:t>
            </a:r>
          </a:p>
          <a:p>
            <a:pPr algn="l">
              <a:lnSpc>
                <a:spcPts val="4262"/>
              </a:lnSpc>
            </a:pPr>
            <a:r>
              <a:rPr lang="en-US" sz="4384" spc="41">
                <a:solidFill>
                  <a:srgbClr val="000000"/>
                </a:solidFill>
                <a:latin typeface="Times New Roman"/>
              </a:rPr>
              <a:t>            printf("%d ", result[i][j]);</a:t>
            </a:r>
          </a:p>
          <a:p>
            <a:pPr algn="l">
              <a:lnSpc>
                <a:spcPts val="4262"/>
              </a:lnSpc>
            </a:pPr>
            <a:r>
              <a:rPr lang="en-US" sz="4384" spc="41">
                <a:solidFill>
                  <a:srgbClr val="000000"/>
                </a:solidFill>
                <a:latin typeface="Times New Roman"/>
              </a:rPr>
              <a:t>        }</a:t>
            </a:r>
          </a:p>
          <a:p>
            <a:pPr algn="l">
              <a:lnSpc>
                <a:spcPts val="4262"/>
              </a:lnSpc>
            </a:pPr>
            <a:r>
              <a:rPr lang="en-US" sz="4384" spc="41">
                <a:solidFill>
                  <a:srgbClr val="000000"/>
                </a:solidFill>
                <a:latin typeface="Times New Roman"/>
              </a:rPr>
              <a:t>        printf("\n");</a:t>
            </a:r>
          </a:p>
          <a:p>
            <a:pPr algn="l">
              <a:lnSpc>
                <a:spcPts val="4262"/>
              </a:lnSpc>
            </a:pPr>
            <a:r>
              <a:rPr lang="en-US" sz="4384" spc="41">
                <a:solidFill>
                  <a:srgbClr val="000000"/>
                </a:solidFill>
                <a:latin typeface="Times New Roman"/>
              </a:rPr>
              <a:t>    }</a:t>
            </a:r>
          </a:p>
          <a:p>
            <a:pPr algn="l">
              <a:lnSpc>
                <a:spcPts val="4262"/>
              </a:lnSpc>
            </a:pPr>
            <a:endParaRPr lang="en-US" sz="4384" spc="41">
              <a:solidFill>
                <a:srgbClr val="000000"/>
              </a:solidFill>
              <a:latin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0823" y="318172"/>
            <a:ext cx="15590520" cy="910506"/>
          </a:xfrm>
          <a:prstGeom prst="rect">
            <a:avLst/>
          </a:prstGeom>
        </p:spPr>
        <p:txBody>
          <a:bodyPr lIns="0" tIns="0" rIns="0" bIns="0" rtlCol="0" anchor="t">
            <a:spAutoFit/>
          </a:bodyPr>
          <a:lstStyle/>
          <a:p>
            <a:pPr algn="ctr">
              <a:lnSpc>
                <a:spcPts val="7128"/>
              </a:lnSpc>
            </a:pPr>
            <a:r>
              <a:rPr lang="en-US" sz="6600" b="1" spc="-40" dirty="0">
                <a:solidFill>
                  <a:srgbClr val="000000"/>
                </a:solidFill>
                <a:latin typeface="Times New Roman Light"/>
              </a:rPr>
              <a:t>Lower Triangular Matrix</a:t>
            </a:r>
          </a:p>
        </p:txBody>
      </p:sp>
      <p:sp>
        <p:nvSpPr>
          <p:cNvPr id="3" name="TextBox 3"/>
          <p:cNvSpPr txBox="1"/>
          <p:nvPr/>
        </p:nvSpPr>
        <p:spPr>
          <a:xfrm>
            <a:off x="1028700" y="1342681"/>
            <a:ext cx="15590520" cy="8839961"/>
          </a:xfrm>
          <a:prstGeom prst="rect">
            <a:avLst/>
          </a:prstGeom>
        </p:spPr>
        <p:txBody>
          <a:bodyPr lIns="0" tIns="0" rIns="0" bIns="0" rtlCol="0" anchor="t">
            <a:spAutoFit/>
          </a:bodyPr>
          <a:lstStyle/>
          <a:p>
            <a:pPr algn="l">
              <a:lnSpc>
                <a:spcPts val="4103"/>
              </a:lnSpc>
            </a:pPr>
            <a:r>
              <a:rPr lang="en-US" sz="3799" spc="35" dirty="0">
                <a:solidFill>
                  <a:srgbClr val="000000"/>
                </a:solidFill>
                <a:latin typeface="Times New Roman"/>
              </a:rPr>
              <a:t>for (</a:t>
            </a:r>
            <a:r>
              <a:rPr lang="en-US" sz="3799" spc="35" dirty="0" err="1">
                <a:solidFill>
                  <a:srgbClr val="000000"/>
                </a:solidFill>
                <a:latin typeface="Times New Roman"/>
              </a:rPr>
              <a:t>i</a:t>
            </a:r>
            <a:r>
              <a:rPr lang="en-US" sz="3799" spc="35" dirty="0">
                <a:solidFill>
                  <a:srgbClr val="000000"/>
                </a:solidFill>
                <a:latin typeface="Times New Roman"/>
              </a:rPr>
              <a:t> = 0; </a:t>
            </a:r>
            <a:r>
              <a:rPr lang="en-US" sz="3799" spc="35" dirty="0" err="1">
                <a:solidFill>
                  <a:srgbClr val="000000"/>
                </a:solidFill>
                <a:latin typeface="Times New Roman"/>
              </a:rPr>
              <a:t>i</a:t>
            </a:r>
            <a:r>
              <a:rPr lang="en-US" sz="3799" spc="35" dirty="0">
                <a:solidFill>
                  <a:srgbClr val="000000"/>
                </a:solidFill>
                <a:latin typeface="Times New Roman"/>
              </a:rPr>
              <a:t> &lt; </a:t>
            </a:r>
            <a:r>
              <a:rPr lang="en-US" sz="3799" spc="35" dirty="0" err="1">
                <a:solidFill>
                  <a:srgbClr val="000000"/>
                </a:solidFill>
                <a:latin typeface="Times New Roman"/>
              </a:rPr>
              <a:t>Max_Row</a:t>
            </a:r>
            <a:r>
              <a:rPr lang="en-US" sz="3799" spc="35" dirty="0">
                <a:solidFill>
                  <a:srgbClr val="000000"/>
                </a:solidFill>
                <a:latin typeface="Times New Roman"/>
              </a:rPr>
              <a:t>; </a:t>
            </a:r>
            <a:r>
              <a:rPr lang="en-US" sz="3799" spc="35" dirty="0" err="1">
                <a:solidFill>
                  <a:srgbClr val="000000"/>
                </a:solidFill>
                <a:latin typeface="Times New Roman"/>
              </a:rPr>
              <a:t>i</a:t>
            </a:r>
            <a:r>
              <a:rPr lang="en-US" sz="3799" spc="35" dirty="0">
                <a:solidFill>
                  <a:srgbClr val="000000"/>
                </a:solidFill>
                <a:latin typeface="Times New Roman"/>
              </a:rPr>
              <a:t>++)</a:t>
            </a:r>
          </a:p>
          <a:p>
            <a:pPr algn="l">
              <a:lnSpc>
                <a:spcPts val="4103"/>
              </a:lnSpc>
            </a:pPr>
            <a:r>
              <a:rPr lang="en-US" sz="3799" spc="35" dirty="0">
                <a:solidFill>
                  <a:srgbClr val="000000"/>
                </a:solidFill>
                <a:latin typeface="Times New Roman"/>
              </a:rPr>
              <a:t>    {</a:t>
            </a:r>
          </a:p>
          <a:p>
            <a:pPr algn="l">
              <a:lnSpc>
                <a:spcPts val="4103"/>
              </a:lnSpc>
            </a:pPr>
            <a:r>
              <a:rPr lang="en-US" sz="3799" spc="35" dirty="0">
                <a:solidFill>
                  <a:srgbClr val="000000"/>
                </a:solidFill>
                <a:latin typeface="Times New Roman"/>
              </a:rPr>
              <a:t>        for (j = 0; j &lt; </a:t>
            </a:r>
            <a:r>
              <a:rPr lang="en-US" sz="3799" spc="35" dirty="0" err="1">
                <a:solidFill>
                  <a:srgbClr val="000000"/>
                </a:solidFill>
                <a:latin typeface="Times New Roman"/>
              </a:rPr>
              <a:t>Max_Column</a:t>
            </a:r>
            <a:r>
              <a:rPr lang="en-US" sz="3799" spc="35" dirty="0">
                <a:solidFill>
                  <a:srgbClr val="000000"/>
                </a:solidFill>
                <a:latin typeface="Times New Roman"/>
              </a:rPr>
              <a:t>; </a:t>
            </a:r>
            <a:r>
              <a:rPr lang="en-US" sz="3799" spc="35" dirty="0" err="1">
                <a:solidFill>
                  <a:srgbClr val="000000"/>
                </a:solidFill>
                <a:latin typeface="Times New Roman"/>
              </a:rPr>
              <a:t>j++</a:t>
            </a:r>
            <a:r>
              <a:rPr lang="en-US" sz="3799" spc="35" dirty="0">
                <a:solidFill>
                  <a:srgbClr val="000000"/>
                </a:solidFill>
                <a:latin typeface="Times New Roman"/>
              </a:rPr>
              <a:t>)</a:t>
            </a:r>
          </a:p>
          <a:p>
            <a:pPr algn="l">
              <a:lnSpc>
                <a:spcPts val="4103"/>
              </a:lnSpc>
            </a:pPr>
            <a:r>
              <a:rPr lang="en-US" sz="3799" spc="35" dirty="0">
                <a:solidFill>
                  <a:srgbClr val="000000"/>
                </a:solidFill>
                <a:latin typeface="Times New Roman"/>
              </a:rPr>
              <a:t>        {</a:t>
            </a:r>
          </a:p>
          <a:p>
            <a:pPr algn="l">
              <a:lnSpc>
                <a:spcPts val="4103"/>
              </a:lnSpc>
            </a:pPr>
            <a:r>
              <a:rPr lang="en-US" sz="3799" spc="35" dirty="0">
                <a:solidFill>
                  <a:srgbClr val="000000"/>
                </a:solidFill>
                <a:latin typeface="Times New Roman"/>
              </a:rPr>
              <a:t>            if (</a:t>
            </a:r>
            <a:r>
              <a:rPr lang="en-US" sz="3799" spc="35" dirty="0" err="1">
                <a:solidFill>
                  <a:srgbClr val="000000"/>
                </a:solidFill>
                <a:latin typeface="Times New Roman"/>
              </a:rPr>
              <a:t>i</a:t>
            </a:r>
            <a:r>
              <a:rPr lang="en-US" sz="3799" spc="35" dirty="0">
                <a:solidFill>
                  <a:srgbClr val="000000"/>
                </a:solidFill>
                <a:latin typeface="Times New Roman"/>
              </a:rPr>
              <a:t> &lt; j)</a:t>
            </a:r>
          </a:p>
          <a:p>
            <a:pPr algn="l">
              <a:lnSpc>
                <a:spcPts val="4103"/>
              </a:lnSpc>
            </a:pPr>
            <a:r>
              <a:rPr lang="en-US" sz="3799" spc="35" dirty="0">
                <a:solidFill>
                  <a:srgbClr val="000000"/>
                </a:solidFill>
                <a:latin typeface="Times New Roman"/>
              </a:rPr>
              <a:t>            {</a:t>
            </a:r>
          </a:p>
          <a:p>
            <a:pPr algn="l">
              <a:lnSpc>
                <a:spcPts val="4103"/>
              </a:lnSpc>
            </a:pPr>
            <a:r>
              <a:rPr lang="en-US" sz="3799" spc="35" dirty="0">
                <a:solidFill>
                  <a:srgbClr val="000000"/>
                </a:solidFill>
                <a:latin typeface="Times New Roman"/>
              </a:rPr>
              <a:t>                M[</a:t>
            </a:r>
            <a:r>
              <a:rPr lang="en-US" sz="3799" spc="35" dirty="0" err="1">
                <a:solidFill>
                  <a:srgbClr val="000000"/>
                </a:solidFill>
                <a:latin typeface="Times New Roman"/>
              </a:rPr>
              <a:t>i</a:t>
            </a:r>
            <a:r>
              <a:rPr lang="en-US" sz="3799" spc="35" dirty="0">
                <a:solidFill>
                  <a:srgbClr val="000000"/>
                </a:solidFill>
                <a:latin typeface="Times New Roman"/>
              </a:rPr>
              <a:t>][j] = 0;</a:t>
            </a:r>
          </a:p>
          <a:p>
            <a:pPr algn="l">
              <a:lnSpc>
                <a:spcPts val="4103"/>
              </a:lnSpc>
            </a:pPr>
            <a:r>
              <a:rPr lang="en-US" sz="3799" spc="35" dirty="0">
                <a:solidFill>
                  <a:srgbClr val="000000"/>
                </a:solidFill>
                <a:latin typeface="Times New Roman"/>
              </a:rPr>
              <a:t>            }</a:t>
            </a:r>
          </a:p>
          <a:p>
            <a:pPr algn="l">
              <a:lnSpc>
                <a:spcPts val="4103"/>
              </a:lnSpc>
            </a:pPr>
            <a:r>
              <a:rPr lang="en-US" sz="3799" spc="35" dirty="0">
                <a:solidFill>
                  <a:srgbClr val="000000"/>
                </a:solidFill>
                <a:latin typeface="Times New Roman"/>
              </a:rPr>
              <a:t>        }</a:t>
            </a:r>
          </a:p>
          <a:p>
            <a:pPr algn="l">
              <a:lnSpc>
                <a:spcPts val="4103"/>
              </a:lnSpc>
            </a:pPr>
            <a:r>
              <a:rPr lang="en-US" sz="3799" spc="35" dirty="0">
                <a:solidFill>
                  <a:srgbClr val="000000"/>
                </a:solidFill>
                <a:latin typeface="Times New Roman"/>
              </a:rPr>
              <a:t>    }  printf("The Lower </a:t>
            </a:r>
            <a:r>
              <a:rPr lang="en-US" sz="3799" spc="35" dirty="0" err="1">
                <a:solidFill>
                  <a:srgbClr val="000000"/>
                </a:solidFill>
                <a:latin typeface="Times New Roman"/>
              </a:rPr>
              <a:t>Traingular</a:t>
            </a:r>
            <a:r>
              <a:rPr lang="en-US" sz="3799" spc="35" dirty="0">
                <a:solidFill>
                  <a:srgbClr val="000000"/>
                </a:solidFill>
                <a:latin typeface="Times New Roman"/>
              </a:rPr>
              <a:t> Matrix is: \n");</a:t>
            </a:r>
          </a:p>
          <a:p>
            <a:pPr algn="l">
              <a:lnSpc>
                <a:spcPts val="4103"/>
              </a:lnSpc>
            </a:pPr>
            <a:r>
              <a:rPr lang="en-US" sz="3799" spc="35" dirty="0">
                <a:solidFill>
                  <a:srgbClr val="000000"/>
                </a:solidFill>
                <a:latin typeface="Times New Roman"/>
              </a:rPr>
              <a:t>    for (</a:t>
            </a:r>
            <a:r>
              <a:rPr lang="en-US" sz="3799" spc="35" dirty="0" err="1">
                <a:solidFill>
                  <a:srgbClr val="000000"/>
                </a:solidFill>
                <a:latin typeface="Times New Roman"/>
              </a:rPr>
              <a:t>i</a:t>
            </a:r>
            <a:r>
              <a:rPr lang="en-US" sz="3799" spc="35" dirty="0">
                <a:solidFill>
                  <a:srgbClr val="000000"/>
                </a:solidFill>
                <a:latin typeface="Times New Roman"/>
              </a:rPr>
              <a:t> = 0; </a:t>
            </a:r>
            <a:r>
              <a:rPr lang="en-US" sz="3799" spc="35" dirty="0" err="1">
                <a:solidFill>
                  <a:srgbClr val="000000"/>
                </a:solidFill>
                <a:latin typeface="Times New Roman"/>
              </a:rPr>
              <a:t>i</a:t>
            </a:r>
            <a:r>
              <a:rPr lang="en-US" sz="3799" spc="35" dirty="0">
                <a:solidFill>
                  <a:srgbClr val="000000"/>
                </a:solidFill>
                <a:latin typeface="Times New Roman"/>
              </a:rPr>
              <a:t> &lt; </a:t>
            </a:r>
            <a:r>
              <a:rPr lang="en-US" sz="3799" spc="35" dirty="0" err="1">
                <a:solidFill>
                  <a:srgbClr val="000000"/>
                </a:solidFill>
                <a:latin typeface="Times New Roman"/>
              </a:rPr>
              <a:t>Max_Row</a:t>
            </a:r>
            <a:r>
              <a:rPr lang="en-US" sz="3799" spc="35" dirty="0">
                <a:solidFill>
                  <a:srgbClr val="000000"/>
                </a:solidFill>
                <a:latin typeface="Times New Roman"/>
              </a:rPr>
              <a:t>; </a:t>
            </a:r>
            <a:r>
              <a:rPr lang="en-US" sz="3799" spc="35" dirty="0" err="1">
                <a:solidFill>
                  <a:srgbClr val="000000"/>
                </a:solidFill>
                <a:latin typeface="Times New Roman"/>
              </a:rPr>
              <a:t>i</a:t>
            </a:r>
            <a:r>
              <a:rPr lang="en-US" sz="3799" spc="35" dirty="0">
                <a:solidFill>
                  <a:srgbClr val="000000"/>
                </a:solidFill>
                <a:latin typeface="Times New Roman"/>
              </a:rPr>
              <a:t>++)</a:t>
            </a:r>
          </a:p>
          <a:p>
            <a:pPr algn="l">
              <a:lnSpc>
                <a:spcPts val="4103"/>
              </a:lnSpc>
            </a:pPr>
            <a:r>
              <a:rPr lang="en-US" sz="3799" spc="35" dirty="0">
                <a:solidFill>
                  <a:srgbClr val="000000"/>
                </a:solidFill>
                <a:latin typeface="Times New Roman"/>
              </a:rPr>
              <a:t>    {</a:t>
            </a:r>
          </a:p>
          <a:p>
            <a:pPr algn="l">
              <a:lnSpc>
                <a:spcPts val="4103"/>
              </a:lnSpc>
            </a:pPr>
            <a:r>
              <a:rPr lang="en-US" sz="3799" spc="35" dirty="0">
                <a:solidFill>
                  <a:srgbClr val="000000"/>
                </a:solidFill>
                <a:latin typeface="Times New Roman"/>
              </a:rPr>
              <a:t>           for (j = 0; j &lt; </a:t>
            </a:r>
            <a:r>
              <a:rPr lang="en-US" sz="3799" spc="35" dirty="0" err="1">
                <a:solidFill>
                  <a:srgbClr val="000000"/>
                </a:solidFill>
                <a:latin typeface="Times New Roman"/>
              </a:rPr>
              <a:t>Max_Column</a:t>
            </a:r>
            <a:r>
              <a:rPr lang="en-US" sz="3799" spc="35" dirty="0">
                <a:solidFill>
                  <a:srgbClr val="000000"/>
                </a:solidFill>
                <a:latin typeface="Times New Roman"/>
              </a:rPr>
              <a:t>; </a:t>
            </a:r>
            <a:r>
              <a:rPr lang="en-US" sz="3799" spc="35" dirty="0" err="1">
                <a:solidFill>
                  <a:srgbClr val="000000"/>
                </a:solidFill>
                <a:latin typeface="Times New Roman"/>
              </a:rPr>
              <a:t>j++</a:t>
            </a:r>
            <a:r>
              <a:rPr lang="en-US" sz="3799" spc="35" dirty="0">
                <a:solidFill>
                  <a:srgbClr val="000000"/>
                </a:solidFill>
                <a:latin typeface="Times New Roman"/>
              </a:rPr>
              <a:t>)</a:t>
            </a:r>
          </a:p>
          <a:p>
            <a:pPr algn="l">
              <a:lnSpc>
                <a:spcPts val="4103"/>
              </a:lnSpc>
            </a:pPr>
            <a:r>
              <a:rPr lang="en-US" sz="3799" spc="35" dirty="0">
                <a:solidFill>
                  <a:srgbClr val="000000"/>
                </a:solidFill>
                <a:latin typeface="Times New Roman"/>
              </a:rPr>
              <a:t>        {</a:t>
            </a:r>
          </a:p>
          <a:p>
            <a:pPr algn="l">
              <a:lnSpc>
                <a:spcPts val="4103"/>
              </a:lnSpc>
            </a:pPr>
            <a:r>
              <a:rPr lang="en-US" sz="3799" spc="35" dirty="0">
                <a:solidFill>
                  <a:srgbClr val="000000"/>
                </a:solidFill>
                <a:latin typeface="Times New Roman"/>
              </a:rPr>
              <a:t>            printf("%d ", M[</a:t>
            </a:r>
            <a:r>
              <a:rPr lang="en-US" sz="3799" spc="35" dirty="0" err="1">
                <a:solidFill>
                  <a:srgbClr val="000000"/>
                </a:solidFill>
                <a:latin typeface="Times New Roman"/>
              </a:rPr>
              <a:t>i</a:t>
            </a:r>
            <a:r>
              <a:rPr lang="en-US" sz="3799" spc="35" dirty="0">
                <a:solidFill>
                  <a:srgbClr val="000000"/>
                </a:solidFill>
                <a:latin typeface="Times New Roman"/>
              </a:rPr>
              <a:t>][j]);</a:t>
            </a:r>
          </a:p>
          <a:p>
            <a:pPr algn="l">
              <a:lnSpc>
                <a:spcPts val="4103"/>
              </a:lnSpc>
            </a:pPr>
            <a:r>
              <a:rPr lang="en-US" sz="3799" spc="35" dirty="0">
                <a:solidFill>
                  <a:srgbClr val="000000"/>
                </a:solidFill>
                <a:latin typeface="Times New Roman"/>
              </a:rPr>
              <a:t>        }  printf("\n");</a:t>
            </a:r>
          </a:p>
          <a:p>
            <a:pPr algn="l">
              <a:lnSpc>
                <a:spcPts val="4103"/>
              </a:lnSpc>
            </a:pPr>
            <a:r>
              <a:rPr lang="en-US" sz="3799" spc="35" dirty="0">
                <a:solidFill>
                  <a:srgbClr val="000000"/>
                </a:solidFill>
                <a:latin typeface="Times New Roman"/>
              </a:rPr>
              <a:t>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60481" y="673396"/>
            <a:ext cx="15590520" cy="910506"/>
          </a:xfrm>
          <a:prstGeom prst="rect">
            <a:avLst/>
          </a:prstGeom>
        </p:spPr>
        <p:txBody>
          <a:bodyPr lIns="0" tIns="0" rIns="0" bIns="0" rtlCol="0" anchor="t">
            <a:spAutoFit/>
          </a:bodyPr>
          <a:lstStyle/>
          <a:p>
            <a:pPr algn="ctr">
              <a:lnSpc>
                <a:spcPts val="7128"/>
              </a:lnSpc>
            </a:pPr>
            <a:r>
              <a:rPr lang="en-US" sz="6600" b="1" spc="-40" dirty="0">
                <a:solidFill>
                  <a:srgbClr val="000000"/>
                </a:solidFill>
                <a:latin typeface="Times New Roman Light"/>
              </a:rPr>
              <a:t>Multiplication of Matrices</a:t>
            </a:r>
          </a:p>
        </p:txBody>
      </p:sp>
      <p:sp>
        <p:nvSpPr>
          <p:cNvPr id="3" name="TextBox 3"/>
          <p:cNvSpPr txBox="1"/>
          <p:nvPr/>
        </p:nvSpPr>
        <p:spPr>
          <a:xfrm>
            <a:off x="1160481" y="2320793"/>
            <a:ext cx="15590520" cy="8237447"/>
          </a:xfrm>
          <a:prstGeom prst="rect">
            <a:avLst/>
          </a:prstGeom>
        </p:spPr>
        <p:txBody>
          <a:bodyPr lIns="0" tIns="0" rIns="0" bIns="0" rtlCol="0" anchor="t">
            <a:spAutoFit/>
          </a:bodyPr>
          <a:lstStyle/>
          <a:p>
            <a:pPr algn="l">
              <a:lnSpc>
                <a:spcPts val="3823"/>
              </a:lnSpc>
            </a:pPr>
            <a:r>
              <a:rPr lang="en-US" sz="4424" spc="41">
                <a:solidFill>
                  <a:srgbClr val="000000"/>
                </a:solidFill>
                <a:latin typeface="Times New Roman"/>
              </a:rPr>
              <a:t>#include&lt;stdio.h&gt;    </a:t>
            </a:r>
          </a:p>
          <a:p>
            <a:pPr algn="l">
              <a:lnSpc>
                <a:spcPts val="3823"/>
              </a:lnSpc>
            </a:pPr>
            <a:r>
              <a:rPr lang="en-US" sz="4424" spc="41">
                <a:solidFill>
                  <a:srgbClr val="000000"/>
                </a:solidFill>
                <a:latin typeface="Times New Roman"/>
              </a:rPr>
              <a:t>int main()</a:t>
            </a:r>
          </a:p>
          <a:p>
            <a:pPr algn="l">
              <a:lnSpc>
                <a:spcPts val="3823"/>
              </a:lnSpc>
            </a:pPr>
            <a:r>
              <a:rPr lang="en-US" sz="4424" spc="41">
                <a:solidFill>
                  <a:srgbClr val="000000"/>
                </a:solidFill>
                <a:latin typeface="Times New Roman"/>
              </a:rPr>
              <a:t>{</a:t>
            </a:r>
          </a:p>
          <a:p>
            <a:pPr algn="l">
              <a:lnSpc>
                <a:spcPts val="3823"/>
              </a:lnSpc>
            </a:pPr>
            <a:r>
              <a:rPr lang="en-US" sz="4424" spc="41">
                <a:solidFill>
                  <a:srgbClr val="000000"/>
                </a:solidFill>
                <a:latin typeface="Times New Roman"/>
              </a:rPr>
              <a:t>    int r1,r2,c1,c2;</a:t>
            </a:r>
          </a:p>
          <a:p>
            <a:pPr algn="l">
              <a:lnSpc>
                <a:spcPts val="3823"/>
              </a:lnSpc>
            </a:pPr>
            <a:r>
              <a:rPr lang="en-US" sz="4424" spc="41">
                <a:solidFill>
                  <a:srgbClr val="000000"/>
                </a:solidFill>
                <a:latin typeface="Times New Roman"/>
              </a:rPr>
              <a:t>    printf("Enter number of rows for First Matrix:\n");    </a:t>
            </a:r>
          </a:p>
          <a:p>
            <a:pPr algn="l">
              <a:lnSpc>
                <a:spcPts val="3823"/>
              </a:lnSpc>
            </a:pPr>
            <a:r>
              <a:rPr lang="en-US" sz="4424" spc="41">
                <a:solidFill>
                  <a:srgbClr val="000000"/>
                </a:solidFill>
                <a:latin typeface="Times New Roman"/>
              </a:rPr>
              <a:t>    scanf("%d",&amp;r1);    </a:t>
            </a:r>
          </a:p>
          <a:p>
            <a:pPr algn="l">
              <a:lnSpc>
                <a:spcPts val="3823"/>
              </a:lnSpc>
            </a:pPr>
            <a:r>
              <a:rPr lang="en-US" sz="4424" spc="41">
                <a:solidFill>
                  <a:srgbClr val="000000"/>
                </a:solidFill>
                <a:latin typeface="Times New Roman"/>
              </a:rPr>
              <a:t>    printf("Enter number of columns for First Matrix:\n");     </a:t>
            </a:r>
          </a:p>
          <a:p>
            <a:pPr algn="l">
              <a:lnSpc>
                <a:spcPts val="3823"/>
              </a:lnSpc>
            </a:pPr>
            <a:r>
              <a:rPr lang="en-US" sz="4424" spc="41">
                <a:solidFill>
                  <a:srgbClr val="000000"/>
                </a:solidFill>
                <a:latin typeface="Times New Roman"/>
              </a:rPr>
              <a:t>    scanf("%d",&amp;c1); </a:t>
            </a:r>
          </a:p>
          <a:p>
            <a:pPr algn="l">
              <a:lnSpc>
                <a:spcPts val="3823"/>
              </a:lnSpc>
            </a:pPr>
            <a:r>
              <a:rPr lang="en-US" sz="4424" spc="41">
                <a:solidFill>
                  <a:srgbClr val="000000"/>
                </a:solidFill>
                <a:latin typeface="Times New Roman"/>
              </a:rPr>
              <a:t>    printf("Enter number of rows for Second Matrix:\n");    </a:t>
            </a:r>
          </a:p>
          <a:p>
            <a:pPr algn="l">
              <a:lnSpc>
                <a:spcPts val="3823"/>
              </a:lnSpc>
            </a:pPr>
            <a:r>
              <a:rPr lang="en-US" sz="4424" spc="41">
                <a:solidFill>
                  <a:srgbClr val="000000"/>
                </a:solidFill>
                <a:latin typeface="Times New Roman"/>
              </a:rPr>
              <a:t>    scanf("%d",&amp;r2);    </a:t>
            </a:r>
          </a:p>
          <a:p>
            <a:pPr algn="l">
              <a:lnSpc>
                <a:spcPts val="3823"/>
              </a:lnSpc>
            </a:pPr>
            <a:r>
              <a:rPr lang="en-US" sz="4424" spc="41">
                <a:solidFill>
                  <a:srgbClr val="000000"/>
                </a:solidFill>
                <a:latin typeface="Times New Roman"/>
              </a:rPr>
              <a:t>    printf("Enter number of columns for Second Matrix:\n");     </a:t>
            </a:r>
          </a:p>
          <a:p>
            <a:pPr algn="l">
              <a:lnSpc>
                <a:spcPts val="3823"/>
              </a:lnSpc>
            </a:pPr>
            <a:r>
              <a:rPr lang="en-US" sz="4424" spc="41">
                <a:solidFill>
                  <a:srgbClr val="000000"/>
                </a:solidFill>
                <a:latin typeface="Times New Roman"/>
              </a:rPr>
              <a:t>    scanf("%d",&amp;c2);</a:t>
            </a:r>
          </a:p>
          <a:p>
            <a:pPr algn="l">
              <a:lnSpc>
                <a:spcPts val="3823"/>
              </a:lnSpc>
            </a:pPr>
            <a:r>
              <a:rPr lang="en-US" sz="4424" spc="41">
                <a:solidFill>
                  <a:srgbClr val="000000"/>
                </a:solidFill>
                <a:latin typeface="Times New Roman"/>
              </a:rPr>
              <a:t>    if(c1!=r2)</a:t>
            </a:r>
          </a:p>
          <a:p>
            <a:pPr algn="l">
              <a:lnSpc>
                <a:spcPts val="3823"/>
              </a:lnSpc>
            </a:pPr>
            <a:r>
              <a:rPr lang="en-US" sz="4424" spc="41">
                <a:solidFill>
                  <a:srgbClr val="000000"/>
                </a:solidFill>
                <a:latin typeface="Times New Roman"/>
              </a:rPr>
              <a:t>    {</a:t>
            </a:r>
          </a:p>
          <a:p>
            <a:pPr algn="l">
              <a:lnSpc>
                <a:spcPts val="3823"/>
              </a:lnSpc>
            </a:pPr>
            <a:r>
              <a:rPr lang="en-US" sz="4424" spc="41">
                <a:solidFill>
                  <a:srgbClr val="000000"/>
                </a:solidFill>
                <a:latin typeface="Times New Roman"/>
              </a:rPr>
              <a:t>        printf("Matrices Can't be multiplied together");</a:t>
            </a:r>
          </a:p>
          <a:p>
            <a:pPr algn="l">
              <a:lnSpc>
                <a:spcPts val="3823"/>
              </a:lnSpc>
            </a:pPr>
            <a:r>
              <a:rPr lang="en-US" sz="4424" spc="41">
                <a:solidFill>
                  <a:srgbClr val="000000"/>
                </a:solidFill>
                <a:latin typeface="Times New Roman"/>
              </a:rPr>
              <a:t>    }</a:t>
            </a:r>
          </a:p>
          <a:p>
            <a:pPr algn="l">
              <a:lnSpc>
                <a:spcPts val="3823"/>
              </a:lnSpc>
            </a:pPr>
            <a:endParaRPr lang="en-US" sz="4424" spc="41">
              <a:solidFill>
                <a:srgbClr val="000000"/>
              </a:solidFill>
              <a:latin typeface="Times New Roman"/>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12563" y="496475"/>
            <a:ext cx="15590520" cy="10284714"/>
          </a:xfrm>
          <a:prstGeom prst="rect">
            <a:avLst/>
          </a:prstGeom>
        </p:spPr>
        <p:txBody>
          <a:bodyPr lIns="0" tIns="0" rIns="0" bIns="0" rtlCol="0" anchor="t">
            <a:spAutoFit/>
          </a:bodyPr>
          <a:lstStyle/>
          <a:p>
            <a:pPr algn="l">
              <a:lnSpc>
                <a:spcPts val="3887"/>
              </a:lnSpc>
            </a:pPr>
            <a:r>
              <a:rPr lang="en-US" sz="3599" spc="33">
                <a:solidFill>
                  <a:srgbClr val="000000"/>
                </a:solidFill>
                <a:latin typeface="Times New Roman"/>
              </a:rPr>
              <a:t>else</a:t>
            </a:r>
          </a:p>
          <a:p>
            <a:pPr algn="l">
              <a:lnSpc>
                <a:spcPts val="3887"/>
              </a:lnSpc>
            </a:pPr>
            <a:r>
              <a:rPr lang="en-US" sz="3599" spc="33">
                <a:solidFill>
                  <a:srgbClr val="000000"/>
                </a:solidFill>
                <a:latin typeface="Times New Roman"/>
              </a:rPr>
              <a:t>    {</a:t>
            </a:r>
          </a:p>
          <a:p>
            <a:pPr algn="l">
              <a:lnSpc>
                <a:spcPts val="3887"/>
              </a:lnSpc>
            </a:pPr>
            <a:r>
              <a:rPr lang="en-US" sz="3599" spc="33">
                <a:solidFill>
                  <a:srgbClr val="000000"/>
                </a:solidFill>
                <a:latin typeface="Times New Roman"/>
              </a:rPr>
              <a:t>        int m1[r1][c1],m2[r2][c2];</a:t>
            </a:r>
          </a:p>
          <a:p>
            <a:pPr algn="l">
              <a:lnSpc>
                <a:spcPts val="3887"/>
              </a:lnSpc>
            </a:pPr>
            <a:r>
              <a:rPr lang="en-US" sz="3599" spc="33">
                <a:solidFill>
                  <a:srgbClr val="000000"/>
                </a:solidFill>
                <a:latin typeface="Times New Roman"/>
              </a:rPr>
              <a:t>        printf("Enter first matrix elements \n");    </a:t>
            </a:r>
          </a:p>
          <a:p>
            <a:pPr algn="l">
              <a:lnSpc>
                <a:spcPts val="3887"/>
              </a:lnSpc>
            </a:pPr>
            <a:r>
              <a:rPr lang="en-US" sz="3599" spc="33">
                <a:solidFill>
                  <a:srgbClr val="000000"/>
                </a:solidFill>
                <a:latin typeface="Times New Roman"/>
              </a:rPr>
              <a:t>        for(int i=0;i&lt;r1;i++)    </a:t>
            </a:r>
          </a:p>
          <a:p>
            <a:pPr algn="l">
              <a:lnSpc>
                <a:spcPts val="3887"/>
              </a:lnSpc>
            </a:pPr>
            <a:r>
              <a:rPr lang="en-US" sz="3599" spc="33">
                <a:solidFill>
                  <a:srgbClr val="000000"/>
                </a:solidFill>
                <a:latin typeface="Times New Roman"/>
              </a:rPr>
              <a:t>        {    </a:t>
            </a:r>
          </a:p>
          <a:p>
            <a:pPr algn="l">
              <a:lnSpc>
                <a:spcPts val="3887"/>
              </a:lnSpc>
            </a:pPr>
            <a:r>
              <a:rPr lang="en-US" sz="3599" spc="33">
                <a:solidFill>
                  <a:srgbClr val="000000"/>
                </a:solidFill>
                <a:latin typeface="Times New Roman"/>
              </a:rPr>
              <a:t>            for(int j=0;j&lt;c1;j++)    </a:t>
            </a:r>
          </a:p>
          <a:p>
            <a:pPr algn="l">
              <a:lnSpc>
                <a:spcPts val="3887"/>
              </a:lnSpc>
            </a:pPr>
            <a:r>
              <a:rPr lang="en-US" sz="3599" spc="33">
                <a:solidFill>
                  <a:srgbClr val="000000"/>
                </a:solidFill>
                <a:latin typeface="Times New Roman"/>
              </a:rPr>
              <a:t>            {    </a:t>
            </a:r>
          </a:p>
          <a:p>
            <a:pPr algn="l">
              <a:lnSpc>
                <a:spcPts val="3887"/>
              </a:lnSpc>
            </a:pPr>
            <a:r>
              <a:rPr lang="en-US" sz="3599" spc="33">
                <a:solidFill>
                  <a:srgbClr val="000000"/>
                </a:solidFill>
                <a:latin typeface="Times New Roman"/>
              </a:rPr>
              <a:t>                scanf("%d",&amp;m1[i][j]);    </a:t>
            </a:r>
          </a:p>
          <a:p>
            <a:pPr algn="l">
              <a:lnSpc>
                <a:spcPts val="3887"/>
              </a:lnSpc>
            </a:pPr>
            <a:r>
              <a:rPr lang="en-US" sz="3599" spc="33">
                <a:solidFill>
                  <a:srgbClr val="000000"/>
                </a:solidFill>
                <a:latin typeface="Times New Roman"/>
              </a:rPr>
              <a:t>            }    </a:t>
            </a:r>
          </a:p>
          <a:p>
            <a:pPr algn="l">
              <a:lnSpc>
                <a:spcPts val="3887"/>
              </a:lnSpc>
            </a:pPr>
            <a:r>
              <a:rPr lang="en-US" sz="3599" spc="33">
                <a:solidFill>
                  <a:srgbClr val="000000"/>
                </a:solidFill>
                <a:latin typeface="Times New Roman"/>
              </a:rPr>
              <a:t>        }    </a:t>
            </a:r>
          </a:p>
          <a:p>
            <a:pPr algn="l">
              <a:lnSpc>
                <a:spcPts val="3887"/>
              </a:lnSpc>
            </a:pPr>
            <a:r>
              <a:rPr lang="en-US" sz="3599" spc="33">
                <a:solidFill>
                  <a:srgbClr val="000000"/>
                </a:solidFill>
                <a:latin typeface="Times New Roman"/>
              </a:rPr>
              <a:t>        printf("Enter Second matrix elements\n");    </a:t>
            </a:r>
          </a:p>
          <a:p>
            <a:pPr algn="l">
              <a:lnSpc>
                <a:spcPts val="3887"/>
              </a:lnSpc>
            </a:pPr>
            <a:r>
              <a:rPr lang="en-US" sz="3599" spc="33">
                <a:solidFill>
                  <a:srgbClr val="000000"/>
                </a:solidFill>
                <a:latin typeface="Times New Roman"/>
              </a:rPr>
              <a:t>        for(int i=0;i&lt;r2;i++)    </a:t>
            </a:r>
          </a:p>
          <a:p>
            <a:pPr algn="l">
              <a:lnSpc>
                <a:spcPts val="3887"/>
              </a:lnSpc>
            </a:pPr>
            <a:r>
              <a:rPr lang="en-US" sz="3599" spc="33">
                <a:solidFill>
                  <a:srgbClr val="000000"/>
                </a:solidFill>
                <a:latin typeface="Times New Roman"/>
              </a:rPr>
              <a:t>        {    </a:t>
            </a:r>
          </a:p>
          <a:p>
            <a:pPr algn="l">
              <a:lnSpc>
                <a:spcPts val="3887"/>
              </a:lnSpc>
            </a:pPr>
            <a:r>
              <a:rPr lang="en-US" sz="3599" spc="33">
                <a:solidFill>
                  <a:srgbClr val="000000"/>
                </a:solidFill>
                <a:latin typeface="Times New Roman"/>
              </a:rPr>
              <a:t>            for(int j=0;j&lt;c2;j++)    </a:t>
            </a:r>
          </a:p>
          <a:p>
            <a:pPr algn="l">
              <a:lnSpc>
                <a:spcPts val="3887"/>
              </a:lnSpc>
            </a:pPr>
            <a:r>
              <a:rPr lang="en-US" sz="3599" spc="33">
                <a:solidFill>
                  <a:srgbClr val="000000"/>
                </a:solidFill>
                <a:latin typeface="Times New Roman"/>
              </a:rPr>
              <a:t>            {    </a:t>
            </a:r>
          </a:p>
          <a:p>
            <a:pPr algn="l">
              <a:lnSpc>
                <a:spcPts val="3887"/>
              </a:lnSpc>
            </a:pPr>
            <a:r>
              <a:rPr lang="en-US" sz="3599" spc="33">
                <a:solidFill>
                  <a:srgbClr val="000000"/>
                </a:solidFill>
                <a:latin typeface="Times New Roman"/>
              </a:rPr>
              <a:t>                scanf("%d",&amp;m2[i][j]);    </a:t>
            </a:r>
          </a:p>
          <a:p>
            <a:pPr algn="l">
              <a:lnSpc>
                <a:spcPts val="3887"/>
              </a:lnSpc>
            </a:pPr>
            <a:r>
              <a:rPr lang="en-US" sz="3599" spc="33">
                <a:solidFill>
                  <a:srgbClr val="000000"/>
                </a:solidFill>
                <a:latin typeface="Times New Roman"/>
              </a:rPr>
              <a:t>            }    </a:t>
            </a:r>
          </a:p>
          <a:p>
            <a:pPr algn="l">
              <a:lnSpc>
                <a:spcPts val="3887"/>
              </a:lnSpc>
            </a:pPr>
            <a:r>
              <a:rPr lang="en-US" sz="3599" spc="33">
                <a:solidFill>
                  <a:srgbClr val="000000"/>
                </a:solidFill>
                <a:latin typeface="Times New Roman"/>
              </a:rPr>
              <a:t>        }  </a:t>
            </a:r>
          </a:p>
          <a:p>
            <a:pPr algn="l">
              <a:lnSpc>
                <a:spcPts val="3887"/>
              </a:lnSpc>
            </a:pPr>
            <a:endParaRPr lang="en-US" sz="3599" spc="33">
              <a:solidFill>
                <a:srgbClr val="000000"/>
              </a:solidFill>
              <a:latin typeface="Times New Roman"/>
            </a:endParaRPr>
          </a:p>
          <a:p>
            <a:pPr algn="l">
              <a:lnSpc>
                <a:spcPts val="3887"/>
              </a:lnSpc>
            </a:pPr>
            <a:endParaRPr lang="en-US" sz="3599" spc="33">
              <a:solidFill>
                <a:srgbClr val="000000"/>
              </a:solidFill>
              <a:latin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0516" y="375451"/>
            <a:ext cx="15590520" cy="9927717"/>
          </a:xfrm>
          <a:prstGeom prst="rect">
            <a:avLst/>
          </a:prstGeom>
        </p:spPr>
        <p:txBody>
          <a:bodyPr lIns="0" tIns="0" rIns="0" bIns="0" rtlCol="0" anchor="t">
            <a:spAutoFit/>
          </a:bodyPr>
          <a:lstStyle/>
          <a:p>
            <a:pPr algn="l">
              <a:lnSpc>
                <a:spcPts val="3563"/>
              </a:lnSpc>
            </a:pPr>
            <a:r>
              <a:rPr lang="en-US" sz="3299" spc="30">
                <a:solidFill>
                  <a:srgbClr val="000000"/>
                </a:solidFill>
                <a:latin typeface="Times New Roman"/>
              </a:rPr>
              <a:t> int mul[r1][c2];</a:t>
            </a:r>
          </a:p>
          <a:p>
            <a:pPr algn="l">
              <a:lnSpc>
                <a:spcPts val="3563"/>
              </a:lnSpc>
            </a:pPr>
            <a:r>
              <a:rPr lang="en-US" sz="3299" spc="30">
                <a:solidFill>
                  <a:srgbClr val="000000"/>
                </a:solidFill>
                <a:latin typeface="Times New Roman"/>
              </a:rPr>
              <a:t>        for(int i=0;i&lt;r1;i++)    </a:t>
            </a:r>
          </a:p>
          <a:p>
            <a:pPr algn="l">
              <a:lnSpc>
                <a:spcPts val="3563"/>
              </a:lnSpc>
            </a:pPr>
            <a:r>
              <a:rPr lang="en-US" sz="3299" spc="30">
                <a:solidFill>
                  <a:srgbClr val="000000"/>
                </a:solidFill>
                <a:latin typeface="Times New Roman"/>
              </a:rPr>
              <a:t>        {    </a:t>
            </a:r>
          </a:p>
          <a:p>
            <a:pPr algn="l">
              <a:lnSpc>
                <a:spcPts val="3563"/>
              </a:lnSpc>
            </a:pPr>
            <a:r>
              <a:rPr lang="en-US" sz="3299" spc="30">
                <a:solidFill>
                  <a:srgbClr val="000000"/>
                </a:solidFill>
                <a:latin typeface="Times New Roman"/>
              </a:rPr>
              <a:t>            for(int j=0;j&lt;c2;j++)    </a:t>
            </a:r>
          </a:p>
          <a:p>
            <a:pPr algn="l">
              <a:lnSpc>
                <a:spcPts val="3563"/>
              </a:lnSpc>
            </a:pPr>
            <a:r>
              <a:rPr lang="en-US" sz="3299" spc="30">
                <a:solidFill>
                  <a:srgbClr val="000000"/>
                </a:solidFill>
                <a:latin typeface="Times New Roman"/>
              </a:rPr>
              <a:t>            {    </a:t>
            </a:r>
          </a:p>
          <a:p>
            <a:pPr algn="l">
              <a:lnSpc>
                <a:spcPts val="3563"/>
              </a:lnSpc>
            </a:pPr>
            <a:r>
              <a:rPr lang="en-US" sz="3299" spc="30">
                <a:solidFill>
                  <a:srgbClr val="000000"/>
                </a:solidFill>
                <a:latin typeface="Times New Roman"/>
              </a:rPr>
              <a:t>                mul[i][j]=0;                                            // Multiplying i’th row with j’th column</a:t>
            </a:r>
          </a:p>
          <a:p>
            <a:pPr algn="l">
              <a:lnSpc>
                <a:spcPts val="3563"/>
              </a:lnSpc>
            </a:pPr>
            <a:r>
              <a:rPr lang="en-US" sz="3299" spc="30">
                <a:solidFill>
                  <a:srgbClr val="000000"/>
                </a:solidFill>
                <a:latin typeface="Times New Roman"/>
              </a:rPr>
              <a:t>                for(int k=0;k&lt;c1;k++)    </a:t>
            </a:r>
          </a:p>
          <a:p>
            <a:pPr algn="l">
              <a:lnSpc>
                <a:spcPts val="3563"/>
              </a:lnSpc>
            </a:pPr>
            <a:r>
              <a:rPr lang="en-US" sz="3299" spc="30">
                <a:solidFill>
                  <a:srgbClr val="000000"/>
                </a:solidFill>
                <a:latin typeface="Times New Roman"/>
              </a:rPr>
              <a:t>                {    </a:t>
            </a:r>
          </a:p>
          <a:p>
            <a:pPr algn="l">
              <a:lnSpc>
                <a:spcPts val="3563"/>
              </a:lnSpc>
            </a:pPr>
            <a:r>
              <a:rPr lang="en-US" sz="3299" spc="30">
                <a:solidFill>
                  <a:srgbClr val="000000"/>
                </a:solidFill>
                <a:latin typeface="Times New Roman"/>
              </a:rPr>
              <a:t>                    mul[i][j]+=m1[i][k]*m2[k][j];    </a:t>
            </a:r>
          </a:p>
          <a:p>
            <a:pPr algn="l">
              <a:lnSpc>
                <a:spcPts val="3563"/>
              </a:lnSpc>
            </a:pPr>
            <a:r>
              <a:rPr lang="en-US" sz="3299" spc="30">
                <a:solidFill>
                  <a:srgbClr val="000000"/>
                </a:solidFill>
                <a:latin typeface="Times New Roman"/>
              </a:rPr>
              <a:t>                } </a:t>
            </a:r>
          </a:p>
          <a:p>
            <a:pPr algn="l">
              <a:lnSpc>
                <a:spcPts val="3563"/>
              </a:lnSpc>
            </a:pPr>
            <a:r>
              <a:rPr lang="en-US" sz="3299" spc="30">
                <a:solidFill>
                  <a:srgbClr val="000000"/>
                </a:solidFill>
                <a:latin typeface="Times New Roman"/>
              </a:rPr>
              <a:t>            }    </a:t>
            </a:r>
          </a:p>
          <a:p>
            <a:pPr algn="l">
              <a:lnSpc>
                <a:spcPts val="3563"/>
              </a:lnSpc>
            </a:pPr>
            <a:r>
              <a:rPr lang="en-US" sz="3299" spc="30">
                <a:solidFill>
                  <a:srgbClr val="000000"/>
                </a:solidFill>
                <a:latin typeface="Times New Roman"/>
              </a:rPr>
              <a:t>        }    </a:t>
            </a:r>
          </a:p>
          <a:p>
            <a:pPr algn="l">
              <a:lnSpc>
                <a:spcPts val="3563"/>
              </a:lnSpc>
            </a:pPr>
            <a:r>
              <a:rPr lang="en-US" sz="3299" spc="30">
                <a:solidFill>
                  <a:srgbClr val="000000"/>
                </a:solidFill>
                <a:latin typeface="Times New Roman"/>
              </a:rPr>
              <a:t>        printf("Multiplied matrix\n");     </a:t>
            </a:r>
          </a:p>
          <a:p>
            <a:pPr algn="l">
              <a:lnSpc>
                <a:spcPts val="3563"/>
              </a:lnSpc>
            </a:pPr>
            <a:r>
              <a:rPr lang="en-US" sz="3299" spc="30">
                <a:solidFill>
                  <a:srgbClr val="000000"/>
                </a:solidFill>
                <a:latin typeface="Times New Roman"/>
              </a:rPr>
              <a:t>        for(int i=0;i&lt;r1;i++)    </a:t>
            </a:r>
          </a:p>
          <a:p>
            <a:pPr algn="l">
              <a:lnSpc>
                <a:spcPts val="3563"/>
              </a:lnSpc>
            </a:pPr>
            <a:r>
              <a:rPr lang="en-US" sz="3299" spc="30">
                <a:solidFill>
                  <a:srgbClr val="000000"/>
                </a:solidFill>
                <a:latin typeface="Times New Roman"/>
              </a:rPr>
              <a:t>        {    </a:t>
            </a:r>
          </a:p>
          <a:p>
            <a:pPr algn="l">
              <a:lnSpc>
                <a:spcPts val="3563"/>
              </a:lnSpc>
            </a:pPr>
            <a:r>
              <a:rPr lang="en-US" sz="3299" spc="30">
                <a:solidFill>
                  <a:srgbClr val="000000"/>
                </a:solidFill>
                <a:latin typeface="Times New Roman"/>
              </a:rPr>
              <a:t>            for(int j=0;j&lt;c2;j++)    </a:t>
            </a:r>
          </a:p>
          <a:p>
            <a:pPr algn="l">
              <a:lnSpc>
                <a:spcPts val="3563"/>
              </a:lnSpc>
            </a:pPr>
            <a:r>
              <a:rPr lang="en-US" sz="3299" spc="30">
                <a:solidFill>
                  <a:srgbClr val="000000"/>
                </a:solidFill>
                <a:latin typeface="Times New Roman"/>
              </a:rPr>
              <a:t>            {    </a:t>
            </a:r>
          </a:p>
          <a:p>
            <a:pPr algn="l">
              <a:lnSpc>
                <a:spcPts val="3563"/>
              </a:lnSpc>
            </a:pPr>
            <a:r>
              <a:rPr lang="en-US" sz="3299" spc="30">
                <a:solidFill>
                  <a:srgbClr val="000000"/>
                </a:solidFill>
                <a:latin typeface="Times New Roman"/>
              </a:rPr>
              <a:t>                printf("%d\t",mul[i][j]);    </a:t>
            </a:r>
          </a:p>
          <a:p>
            <a:pPr algn="l">
              <a:lnSpc>
                <a:spcPts val="3563"/>
              </a:lnSpc>
            </a:pPr>
            <a:r>
              <a:rPr lang="en-US" sz="3299" spc="30">
                <a:solidFill>
                  <a:srgbClr val="000000"/>
                </a:solidFill>
                <a:latin typeface="Times New Roman"/>
              </a:rPr>
              <a:t>           }       printf("\n");    }  }</a:t>
            </a:r>
          </a:p>
          <a:p>
            <a:pPr algn="l">
              <a:lnSpc>
                <a:spcPts val="3563"/>
              </a:lnSpc>
            </a:pPr>
            <a:r>
              <a:rPr lang="en-US" sz="3299" spc="30">
                <a:solidFill>
                  <a:srgbClr val="000000"/>
                </a:solidFill>
                <a:latin typeface="Times New Roman"/>
              </a:rPr>
              <a:t>    return 0;  </a:t>
            </a:r>
          </a:p>
          <a:p>
            <a:pPr algn="l">
              <a:lnSpc>
                <a:spcPts val="3563"/>
              </a:lnSpc>
            </a:pPr>
            <a:r>
              <a:rPr lang="en-US" sz="3299" spc="30">
                <a:solidFill>
                  <a:srgbClr val="000000"/>
                </a:solidFill>
                <a:latin typeface="Times New Roman"/>
              </a:rPr>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82316"/>
            <a:ext cx="15590520" cy="820738"/>
          </a:xfrm>
          <a:prstGeom prst="rect">
            <a:avLst/>
          </a:prstGeom>
        </p:spPr>
        <p:txBody>
          <a:bodyPr lIns="0" tIns="0" rIns="0" bIns="0" rtlCol="0" anchor="t">
            <a:spAutoFit/>
          </a:bodyPr>
          <a:lstStyle/>
          <a:p>
            <a:pPr algn="ctr">
              <a:lnSpc>
                <a:spcPts val="6415"/>
              </a:lnSpc>
            </a:pPr>
            <a:r>
              <a:rPr lang="en-US" sz="5940" b="1" spc="-36" dirty="0">
                <a:solidFill>
                  <a:srgbClr val="000000"/>
                </a:solidFill>
                <a:latin typeface="Times New Roman Light"/>
              </a:rPr>
              <a:t>Transpose</a:t>
            </a:r>
          </a:p>
        </p:txBody>
      </p:sp>
      <p:sp>
        <p:nvSpPr>
          <p:cNvPr id="3" name="TextBox 3"/>
          <p:cNvSpPr txBox="1"/>
          <p:nvPr/>
        </p:nvSpPr>
        <p:spPr>
          <a:xfrm>
            <a:off x="1348740" y="2104105"/>
            <a:ext cx="7273513" cy="7565136"/>
          </a:xfrm>
          <a:prstGeom prst="rect">
            <a:avLst/>
          </a:prstGeom>
        </p:spPr>
        <p:txBody>
          <a:bodyPr lIns="0" tIns="0" rIns="0" bIns="0" rtlCol="0" anchor="t">
            <a:spAutoFit/>
          </a:bodyPr>
          <a:lstStyle/>
          <a:p>
            <a:pPr algn="l">
              <a:lnSpc>
                <a:spcPts val="4211"/>
              </a:lnSpc>
            </a:pPr>
            <a:r>
              <a:rPr lang="en-US" sz="3899" spc="36">
                <a:solidFill>
                  <a:srgbClr val="000000"/>
                </a:solidFill>
                <a:latin typeface="Times New Roman"/>
              </a:rPr>
              <a:t>#include &lt;stdio.h&gt;</a:t>
            </a:r>
          </a:p>
          <a:p>
            <a:pPr algn="l">
              <a:lnSpc>
                <a:spcPts val="4211"/>
              </a:lnSpc>
            </a:pPr>
            <a:r>
              <a:rPr lang="en-US" sz="3899" spc="36">
                <a:solidFill>
                  <a:srgbClr val="000000"/>
                </a:solidFill>
                <a:latin typeface="Times New Roman"/>
              </a:rPr>
              <a:t>int main() {</a:t>
            </a:r>
          </a:p>
          <a:p>
            <a:pPr algn="l">
              <a:lnSpc>
                <a:spcPts val="4211"/>
              </a:lnSpc>
            </a:pPr>
            <a:r>
              <a:rPr lang="en-US" sz="3899" spc="36">
                <a:solidFill>
                  <a:srgbClr val="000000"/>
                </a:solidFill>
                <a:latin typeface="Times New Roman"/>
              </a:rPr>
              <a:t>    int rows, cols;</a:t>
            </a:r>
          </a:p>
          <a:p>
            <a:pPr algn="l">
              <a:lnSpc>
                <a:spcPts val="4211"/>
              </a:lnSpc>
            </a:pPr>
            <a:r>
              <a:rPr lang="en-US" sz="3899" spc="36">
                <a:solidFill>
                  <a:srgbClr val="000000"/>
                </a:solidFill>
                <a:latin typeface="Times New Roman"/>
              </a:rPr>
              <a:t>printf("Enter the number of rows and columns for the matrix: ");</a:t>
            </a:r>
          </a:p>
          <a:p>
            <a:pPr algn="l">
              <a:lnSpc>
                <a:spcPts val="4211"/>
              </a:lnSpc>
            </a:pPr>
            <a:r>
              <a:rPr lang="en-US" sz="3899" spc="36">
                <a:solidFill>
                  <a:srgbClr val="000000"/>
                </a:solidFill>
                <a:latin typeface="Times New Roman"/>
              </a:rPr>
              <a:t>    scanf("%d %d", &amp;rows, &amp;cols);</a:t>
            </a:r>
          </a:p>
          <a:p>
            <a:pPr algn="l">
              <a:lnSpc>
                <a:spcPts val="4211"/>
              </a:lnSpc>
            </a:pPr>
            <a:r>
              <a:rPr lang="en-US" sz="3899" spc="36">
                <a:solidFill>
                  <a:srgbClr val="000000"/>
                </a:solidFill>
                <a:latin typeface="Times New Roman"/>
              </a:rPr>
              <a:t>    int matrix[rows][cols], transpose[cols][rows];</a:t>
            </a:r>
          </a:p>
          <a:p>
            <a:pPr algn="l">
              <a:lnSpc>
                <a:spcPts val="4211"/>
              </a:lnSpc>
            </a:pPr>
            <a:r>
              <a:rPr lang="en-US" sz="3899" spc="36">
                <a:solidFill>
                  <a:srgbClr val="000000"/>
                </a:solidFill>
                <a:latin typeface="Times New Roman"/>
              </a:rPr>
              <a:t> printf("Enter elements of the matrix:\n");</a:t>
            </a:r>
          </a:p>
          <a:p>
            <a:pPr algn="l">
              <a:lnSpc>
                <a:spcPts val="4211"/>
              </a:lnSpc>
            </a:pPr>
            <a:r>
              <a:rPr lang="en-US" sz="3899" spc="36">
                <a:solidFill>
                  <a:srgbClr val="000000"/>
                </a:solidFill>
                <a:latin typeface="Times New Roman"/>
              </a:rPr>
              <a:t>    for (int i = 0; i &lt; rows; i++) {</a:t>
            </a:r>
          </a:p>
          <a:p>
            <a:pPr algn="l">
              <a:lnSpc>
                <a:spcPts val="4211"/>
              </a:lnSpc>
            </a:pPr>
            <a:r>
              <a:rPr lang="en-US" sz="3899" spc="36">
                <a:solidFill>
                  <a:srgbClr val="000000"/>
                </a:solidFill>
                <a:latin typeface="Times New Roman"/>
              </a:rPr>
              <a:t>        for (int j = 0; j &lt; cols; j++) {</a:t>
            </a:r>
          </a:p>
          <a:p>
            <a:pPr algn="l">
              <a:lnSpc>
                <a:spcPts val="4211"/>
              </a:lnSpc>
            </a:pPr>
            <a:r>
              <a:rPr lang="en-US" sz="3899" spc="36">
                <a:solidFill>
                  <a:srgbClr val="000000"/>
                </a:solidFill>
                <a:latin typeface="Times New Roman"/>
              </a:rPr>
              <a:t>            scanf("%d", &amp;matrix[i][j]);</a:t>
            </a:r>
          </a:p>
          <a:p>
            <a:pPr algn="l">
              <a:lnSpc>
                <a:spcPts val="4211"/>
              </a:lnSpc>
            </a:pPr>
            <a:r>
              <a:rPr lang="en-US" sz="3899" spc="36">
                <a:solidFill>
                  <a:srgbClr val="000000"/>
                </a:solidFill>
                <a:latin typeface="Times New Roman"/>
              </a:rPr>
              <a:t>        } }</a:t>
            </a:r>
          </a:p>
        </p:txBody>
      </p:sp>
      <p:sp>
        <p:nvSpPr>
          <p:cNvPr id="4" name="TextBox 4"/>
          <p:cNvSpPr txBox="1"/>
          <p:nvPr/>
        </p:nvSpPr>
        <p:spPr>
          <a:xfrm>
            <a:off x="9520471" y="1163416"/>
            <a:ext cx="6823038" cy="8505825"/>
          </a:xfrm>
          <a:prstGeom prst="rect">
            <a:avLst/>
          </a:prstGeom>
        </p:spPr>
        <p:txBody>
          <a:bodyPr lIns="0" tIns="0" rIns="0" bIns="0" rtlCol="0" anchor="t">
            <a:spAutoFit/>
          </a:bodyPr>
          <a:lstStyle/>
          <a:p>
            <a:pPr algn="l">
              <a:lnSpc>
                <a:spcPts val="4439"/>
              </a:lnSpc>
            </a:pPr>
            <a:r>
              <a:rPr lang="en-US" sz="3699" spc="34">
                <a:solidFill>
                  <a:srgbClr val="000000"/>
                </a:solidFill>
                <a:latin typeface="Times New Roman"/>
              </a:rPr>
              <a:t>for (int i = 0; i &lt; rows; i++) {</a:t>
            </a:r>
          </a:p>
          <a:p>
            <a:pPr algn="l">
              <a:lnSpc>
                <a:spcPts val="4439"/>
              </a:lnSpc>
            </a:pPr>
            <a:r>
              <a:rPr lang="en-US" sz="3699" spc="34">
                <a:solidFill>
                  <a:srgbClr val="000000"/>
                </a:solidFill>
                <a:latin typeface="Times New Roman"/>
              </a:rPr>
              <a:t>        for (int j = 0; j &lt; cols; j++) {</a:t>
            </a:r>
          </a:p>
          <a:p>
            <a:pPr algn="l">
              <a:lnSpc>
                <a:spcPts val="4439"/>
              </a:lnSpc>
            </a:pPr>
            <a:r>
              <a:rPr lang="en-US" sz="3699" spc="34">
                <a:solidFill>
                  <a:srgbClr val="000000"/>
                </a:solidFill>
                <a:latin typeface="Times New Roman"/>
              </a:rPr>
              <a:t>            transpose[j][i] = matrix[i][j];</a:t>
            </a:r>
          </a:p>
          <a:p>
            <a:pPr algn="l">
              <a:lnSpc>
                <a:spcPts val="4439"/>
              </a:lnSpc>
            </a:pPr>
            <a:r>
              <a:rPr lang="en-US" sz="3699" spc="34">
                <a:solidFill>
                  <a:srgbClr val="000000"/>
                </a:solidFill>
                <a:latin typeface="Times New Roman"/>
              </a:rPr>
              <a:t>        }</a:t>
            </a:r>
          </a:p>
          <a:p>
            <a:pPr algn="l">
              <a:lnSpc>
                <a:spcPts val="4439"/>
              </a:lnSpc>
            </a:pPr>
            <a:r>
              <a:rPr lang="en-US" sz="3699" spc="34">
                <a:solidFill>
                  <a:srgbClr val="000000"/>
                </a:solidFill>
                <a:latin typeface="Times New Roman"/>
              </a:rPr>
              <a:t>    } printf("Transpose of the matrix:\n");</a:t>
            </a:r>
          </a:p>
          <a:p>
            <a:pPr algn="l">
              <a:lnSpc>
                <a:spcPts val="4439"/>
              </a:lnSpc>
            </a:pPr>
            <a:r>
              <a:rPr lang="en-US" sz="3699" spc="34">
                <a:solidFill>
                  <a:srgbClr val="000000"/>
                </a:solidFill>
                <a:latin typeface="Times New Roman"/>
              </a:rPr>
              <a:t>    for (int i = 0; i &lt; cols; i++) {</a:t>
            </a:r>
          </a:p>
          <a:p>
            <a:pPr algn="l">
              <a:lnSpc>
                <a:spcPts val="4439"/>
              </a:lnSpc>
            </a:pPr>
            <a:r>
              <a:rPr lang="en-US" sz="3699" spc="34">
                <a:solidFill>
                  <a:srgbClr val="000000"/>
                </a:solidFill>
                <a:latin typeface="Times New Roman"/>
              </a:rPr>
              <a:t>        for (int j = 0; j &lt; rows; j++) {</a:t>
            </a:r>
          </a:p>
          <a:p>
            <a:pPr algn="l">
              <a:lnSpc>
                <a:spcPts val="4439"/>
              </a:lnSpc>
            </a:pPr>
            <a:r>
              <a:rPr lang="en-US" sz="3699" spc="34">
                <a:solidFill>
                  <a:srgbClr val="000000"/>
                </a:solidFill>
                <a:latin typeface="Times New Roman"/>
              </a:rPr>
              <a:t>            printf("%d ", transpose[i][j]);</a:t>
            </a:r>
          </a:p>
          <a:p>
            <a:pPr algn="l">
              <a:lnSpc>
                <a:spcPts val="4439"/>
              </a:lnSpc>
            </a:pPr>
            <a:r>
              <a:rPr lang="en-US" sz="3699" spc="34">
                <a:solidFill>
                  <a:srgbClr val="000000"/>
                </a:solidFill>
                <a:latin typeface="Times New Roman"/>
              </a:rPr>
              <a:t>        } printf("\n");</a:t>
            </a:r>
          </a:p>
          <a:p>
            <a:pPr algn="l">
              <a:lnSpc>
                <a:spcPts val="4439"/>
              </a:lnSpc>
            </a:pPr>
            <a:r>
              <a:rPr lang="en-US" sz="3699" spc="34">
                <a:solidFill>
                  <a:srgbClr val="000000"/>
                </a:solidFill>
                <a:latin typeface="Times New Roman"/>
              </a:rPr>
              <a:t>    } return 0;</a:t>
            </a:r>
          </a:p>
          <a:p>
            <a:pPr algn="l">
              <a:lnSpc>
                <a:spcPts val="4439"/>
              </a:lnSpc>
            </a:pPr>
            <a:r>
              <a:rPr lang="en-US" sz="3699" spc="34">
                <a:solidFill>
                  <a:srgbClr val="000000"/>
                </a:solidFill>
                <a:latin typeface="Times New Roman"/>
              </a:rPr>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468820"/>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Practice problems</a:t>
            </a:r>
          </a:p>
        </p:txBody>
      </p:sp>
      <p:sp>
        <p:nvSpPr>
          <p:cNvPr id="3" name="TextBox 3"/>
          <p:cNvSpPr txBox="1"/>
          <p:nvPr/>
        </p:nvSpPr>
        <p:spPr>
          <a:xfrm>
            <a:off x="1028700" y="2156918"/>
            <a:ext cx="15590520" cy="6798640"/>
          </a:xfrm>
          <a:prstGeom prst="rect">
            <a:avLst/>
          </a:prstGeom>
        </p:spPr>
        <p:txBody>
          <a:bodyPr lIns="0" tIns="0" rIns="0" bIns="0" rtlCol="0" anchor="t">
            <a:spAutoFit/>
          </a:bodyPr>
          <a:lstStyle/>
          <a:p>
            <a:pPr marL="760091" lvl="1" indent="-380045" algn="l">
              <a:lnSpc>
                <a:spcPts val="4082"/>
              </a:lnSpc>
              <a:buFont typeface="Arial"/>
              <a:buChar char="•"/>
            </a:pPr>
            <a:r>
              <a:rPr lang="en-US" sz="4199" spc="39" dirty="0">
                <a:solidFill>
                  <a:srgbClr val="000000"/>
                </a:solidFill>
                <a:latin typeface="Times New Roman"/>
              </a:rPr>
              <a:t>Sort the given array in descending order.</a:t>
            </a:r>
          </a:p>
          <a:p>
            <a:pPr marL="760091" lvl="1" indent="-380045" algn="l">
              <a:lnSpc>
                <a:spcPts val="4082"/>
              </a:lnSpc>
              <a:buFont typeface="Arial"/>
              <a:buChar char="•"/>
            </a:pPr>
            <a:r>
              <a:rPr lang="en-US" sz="4199" spc="39" dirty="0">
                <a:solidFill>
                  <a:srgbClr val="000000"/>
                </a:solidFill>
                <a:latin typeface="Times New Roman"/>
              </a:rPr>
              <a:t>Create a duplicate array. </a:t>
            </a:r>
          </a:p>
          <a:p>
            <a:pPr marL="760091" lvl="1" indent="-380045" algn="l">
              <a:lnSpc>
                <a:spcPts val="4082"/>
              </a:lnSpc>
              <a:buFont typeface="Arial"/>
              <a:buChar char="•"/>
            </a:pPr>
            <a:r>
              <a:rPr lang="en-US" sz="4199" spc="39" dirty="0">
                <a:solidFill>
                  <a:srgbClr val="000000"/>
                </a:solidFill>
                <a:latin typeface="Times New Roman"/>
              </a:rPr>
              <a:t>Find sum of diagonal elements of a matrix.</a:t>
            </a:r>
          </a:p>
          <a:p>
            <a:pPr marL="760091" lvl="1" indent="-380045" algn="l">
              <a:lnSpc>
                <a:spcPts val="4082"/>
              </a:lnSpc>
              <a:buFont typeface="Arial"/>
              <a:buChar char="•"/>
            </a:pPr>
            <a:r>
              <a:rPr lang="en-US" sz="4199" spc="39" dirty="0">
                <a:solidFill>
                  <a:srgbClr val="000000"/>
                </a:solidFill>
                <a:latin typeface="Times New Roman"/>
              </a:rPr>
              <a:t>Compare two matrices. </a:t>
            </a:r>
          </a:p>
          <a:p>
            <a:pPr marL="760091" lvl="1" indent="-380045" algn="l">
              <a:lnSpc>
                <a:spcPts val="4082"/>
              </a:lnSpc>
              <a:buFont typeface="Arial"/>
              <a:buChar char="•"/>
            </a:pPr>
            <a:r>
              <a:rPr lang="en-US" sz="4199" spc="39" dirty="0">
                <a:solidFill>
                  <a:srgbClr val="000000"/>
                </a:solidFill>
                <a:latin typeface="Times New Roman"/>
              </a:rPr>
              <a:t>Sum each row and column of matrix. </a:t>
            </a:r>
          </a:p>
          <a:p>
            <a:pPr marL="760091" lvl="1" indent="-380045" algn="l">
              <a:lnSpc>
                <a:spcPts val="4082"/>
              </a:lnSpc>
              <a:buFont typeface="Arial"/>
              <a:buChar char="•"/>
            </a:pPr>
            <a:r>
              <a:rPr lang="en-US" sz="4199" spc="37" dirty="0">
                <a:solidFill>
                  <a:srgbClr val="000000"/>
                </a:solidFill>
                <a:latin typeface="Times New Roman"/>
              </a:rPr>
              <a:t>Sum of even numbers and sum of odd numbers of a matrix.</a:t>
            </a:r>
          </a:p>
          <a:p>
            <a:pPr marL="760091" lvl="1" indent="-380045" algn="l">
              <a:lnSpc>
                <a:spcPts val="4082"/>
              </a:lnSpc>
              <a:buFont typeface="Arial"/>
              <a:buChar char="•"/>
            </a:pPr>
            <a:r>
              <a:rPr lang="en-US" sz="4199" spc="37" dirty="0">
                <a:solidFill>
                  <a:srgbClr val="000000"/>
                </a:solidFill>
                <a:latin typeface="Times New Roman"/>
              </a:rPr>
              <a:t>Check whether two matrices are equal or not.</a:t>
            </a:r>
          </a:p>
          <a:p>
            <a:pPr marL="760091" lvl="1" indent="-380045" algn="l">
              <a:lnSpc>
                <a:spcPts val="4082"/>
              </a:lnSpc>
              <a:buFont typeface="Arial"/>
              <a:buChar char="•"/>
            </a:pPr>
            <a:r>
              <a:rPr lang="en-US" sz="4199" spc="37" dirty="0">
                <a:solidFill>
                  <a:srgbClr val="000000"/>
                </a:solidFill>
                <a:latin typeface="Times New Roman"/>
              </a:rPr>
              <a:t>Find the transpose of a matrix.</a:t>
            </a:r>
          </a:p>
          <a:p>
            <a:pPr marL="760091" lvl="1" indent="-380045" algn="l">
              <a:lnSpc>
                <a:spcPts val="4082"/>
              </a:lnSpc>
              <a:buFont typeface="Arial"/>
              <a:buChar char="•"/>
            </a:pPr>
            <a:r>
              <a:rPr lang="en-US" sz="4199" spc="37" dirty="0">
                <a:solidFill>
                  <a:srgbClr val="000000"/>
                </a:solidFill>
                <a:latin typeface="Times New Roman"/>
              </a:rPr>
              <a:t>Find the determinant of a matrix.</a:t>
            </a:r>
          </a:p>
          <a:p>
            <a:pPr marL="760091" lvl="1" indent="-380045" algn="l">
              <a:lnSpc>
                <a:spcPts val="4082"/>
              </a:lnSpc>
              <a:buFont typeface="Arial"/>
              <a:buChar char="•"/>
            </a:pPr>
            <a:r>
              <a:rPr lang="en-US" sz="4199" spc="37" dirty="0">
                <a:solidFill>
                  <a:srgbClr val="000000"/>
                </a:solidFill>
                <a:latin typeface="Times New Roman"/>
              </a:rPr>
              <a:t>Display lower triangular matrix.</a:t>
            </a:r>
          </a:p>
          <a:p>
            <a:pPr marL="760091" lvl="1" indent="-380045" algn="l">
              <a:lnSpc>
                <a:spcPts val="4082"/>
              </a:lnSpc>
              <a:buFont typeface="Arial"/>
              <a:buChar char="•"/>
            </a:pPr>
            <a:r>
              <a:rPr lang="en-US" sz="4199" spc="37" dirty="0">
                <a:solidFill>
                  <a:srgbClr val="000000"/>
                </a:solidFill>
                <a:latin typeface="Times New Roman"/>
              </a:rPr>
              <a:t> Solve a system of linear equations using matrices.</a:t>
            </a:r>
          </a:p>
          <a:p>
            <a:pPr marL="760091" lvl="1" indent="-380045" algn="l">
              <a:lnSpc>
                <a:spcPts val="4082"/>
              </a:lnSpc>
              <a:buFont typeface="Arial"/>
              <a:buChar char="•"/>
            </a:pPr>
            <a:r>
              <a:rPr lang="en-US" sz="4199" spc="37" dirty="0">
                <a:solidFill>
                  <a:srgbClr val="000000"/>
                </a:solidFill>
                <a:latin typeface="Times New Roman"/>
              </a:rPr>
              <a:t>To find the inverse of a matrix.</a:t>
            </a:r>
          </a:p>
          <a:p>
            <a:pPr algn="l">
              <a:lnSpc>
                <a:spcPts val="4082"/>
              </a:lnSpc>
            </a:pPr>
            <a:endParaRPr lang="en-US" sz="4199" spc="37" dirty="0">
              <a:solidFill>
                <a:srgbClr val="000000"/>
              </a:solidFill>
              <a:latin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4368" y="2705199"/>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006753" y="4581187"/>
            <a:ext cx="11561656" cy="2136776"/>
          </a:xfrm>
          <a:prstGeom prst="rect">
            <a:avLst/>
          </a:prstGeom>
        </p:spPr>
        <p:txBody>
          <a:bodyPr lIns="0" tIns="0" rIns="0" bIns="0" rtlCol="0" anchor="t">
            <a:spAutoFit/>
          </a:bodyPr>
          <a:lstStyle/>
          <a:p>
            <a:pPr algn="ctr">
              <a:lnSpc>
                <a:spcPts val="14000"/>
              </a:lnSpc>
            </a:pPr>
            <a:r>
              <a:rPr lang="en-US" sz="14000">
                <a:solidFill>
                  <a:srgbClr val="000000"/>
                </a:solidFill>
                <a:latin typeface="Times New Roman Bold"/>
              </a:rPr>
              <a:t>STRINGS</a:t>
            </a:r>
          </a:p>
        </p:txBody>
      </p:sp>
      <p:sp>
        <p:nvSpPr>
          <p:cNvPr id="6" name="TextBox 6"/>
          <p:cNvSpPr txBox="1"/>
          <p:nvPr/>
        </p:nvSpPr>
        <p:spPr>
          <a:xfrm>
            <a:off x="5932271" y="6847391"/>
            <a:ext cx="6423458" cy="469900"/>
          </a:xfrm>
          <a:prstGeom prst="rect">
            <a:avLst/>
          </a:prstGeom>
        </p:spPr>
        <p:txBody>
          <a:bodyPr lIns="0" tIns="0" rIns="0" bIns="0" rtlCol="0" anchor="t">
            <a:spAutoFit/>
          </a:bodyPr>
          <a:lstStyle/>
          <a:p>
            <a:pPr algn="ctr">
              <a:lnSpc>
                <a:spcPts val="3499"/>
              </a:lnSpc>
            </a:pPr>
            <a:r>
              <a:rPr lang="en-US" sz="2499" spc="124">
                <a:solidFill>
                  <a:srgbClr val="000000"/>
                </a:solidFill>
                <a:latin typeface="Times New Roman"/>
              </a:rPr>
              <a:t>C Language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632488"/>
            <a:ext cx="13652063" cy="3389631"/>
          </a:xfrm>
          <a:prstGeom prst="rect">
            <a:avLst/>
          </a:prstGeom>
        </p:spPr>
        <p:txBody>
          <a:bodyPr lIns="0" tIns="0" rIns="0" bIns="0" rtlCol="0" anchor="t">
            <a:spAutoFit/>
          </a:bodyPr>
          <a:lstStyle/>
          <a:p>
            <a:pPr marL="820411" lvl="1" indent="-410205">
              <a:lnSpc>
                <a:spcPts val="5319"/>
              </a:lnSpc>
              <a:buFont typeface="Arial"/>
              <a:buChar char="•"/>
            </a:pPr>
            <a:r>
              <a:rPr lang="en-US" sz="3799" spc="60">
                <a:solidFill>
                  <a:srgbClr val="000000"/>
                </a:solidFill>
                <a:latin typeface="Times New Roman"/>
              </a:rPr>
              <a:t>Overview of Strings</a:t>
            </a:r>
          </a:p>
          <a:p>
            <a:pPr marL="820411" lvl="1" indent="-410205">
              <a:lnSpc>
                <a:spcPts val="5319"/>
              </a:lnSpc>
              <a:buFont typeface="Arial"/>
              <a:buChar char="•"/>
            </a:pPr>
            <a:r>
              <a:rPr lang="en-US" sz="3799" spc="60">
                <a:solidFill>
                  <a:srgbClr val="000000"/>
                </a:solidFill>
                <a:latin typeface="Times New Roman"/>
              </a:rPr>
              <a:t> Declaring and Initializing Strings </a:t>
            </a:r>
          </a:p>
          <a:p>
            <a:pPr marL="820411" lvl="1" indent="-410205">
              <a:lnSpc>
                <a:spcPts val="5319"/>
              </a:lnSpc>
              <a:buFont typeface="Arial"/>
              <a:buChar char="•"/>
            </a:pPr>
            <a:r>
              <a:rPr lang="en-US" sz="3799" spc="60">
                <a:solidFill>
                  <a:srgbClr val="000000"/>
                </a:solidFill>
                <a:latin typeface="Times New Roman"/>
              </a:rPr>
              <a:t>String Input and Output </a:t>
            </a:r>
          </a:p>
          <a:p>
            <a:pPr marL="820411" lvl="1" indent="-410205">
              <a:lnSpc>
                <a:spcPts val="5319"/>
              </a:lnSpc>
              <a:buFont typeface="Arial"/>
              <a:buChar char="•"/>
            </a:pPr>
            <a:r>
              <a:rPr lang="en-US" sz="3799" spc="60">
                <a:solidFill>
                  <a:srgbClr val="000000"/>
                </a:solidFill>
                <a:latin typeface="Times New Roman"/>
              </a:rPr>
              <a:t>String Functions </a:t>
            </a:r>
          </a:p>
          <a:p>
            <a:pPr>
              <a:lnSpc>
                <a:spcPts val="5319"/>
              </a:lnSpc>
            </a:pPr>
            <a:r>
              <a:rPr lang="en-US" sz="3799" spc="60">
                <a:solidFill>
                  <a:srgbClr val="000000"/>
                </a:solidFill>
                <a:latin typeface="Times New Roman"/>
              </a:rPr>
              <a:t> </a:t>
            </a:r>
          </a:p>
        </p:txBody>
      </p:sp>
      <p:sp>
        <p:nvSpPr>
          <p:cNvPr id="3" name="TextBox 3"/>
          <p:cNvSpPr txBox="1"/>
          <p:nvPr/>
        </p:nvSpPr>
        <p:spPr>
          <a:xfrm>
            <a:off x="1028700" y="981075"/>
            <a:ext cx="15355859" cy="1266190"/>
          </a:xfrm>
          <a:prstGeom prst="rect">
            <a:avLst/>
          </a:prstGeom>
        </p:spPr>
        <p:txBody>
          <a:bodyPr lIns="0" tIns="0" rIns="0" bIns="0" rtlCol="0" anchor="t">
            <a:spAutoFit/>
          </a:bodyPr>
          <a:lstStyle/>
          <a:p>
            <a:pPr>
              <a:lnSpc>
                <a:spcPts val="8480"/>
              </a:lnSpc>
            </a:pPr>
            <a:r>
              <a:rPr lang="en-US" sz="8000">
                <a:solidFill>
                  <a:srgbClr val="000000"/>
                </a:solidFill>
                <a:latin typeface="Times New Roman Bold"/>
              </a:rPr>
              <a:t>CONTENTS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hlinkClick r:id="rId2"/>
          </p:cNvPr>
          <p:cNvSpPr txBox="1"/>
          <p:nvPr/>
        </p:nvSpPr>
        <p:spPr>
          <a:xfrm>
            <a:off x="780067" y="1711968"/>
            <a:ext cx="16914679" cy="7453964"/>
          </a:xfrm>
          <a:prstGeom prst="rect">
            <a:avLst/>
          </a:prstGeom>
        </p:spPr>
        <p:txBody>
          <a:bodyPr lIns="0" tIns="0" rIns="0" bIns="0" rtlCol="0" anchor="t">
            <a:spAutoFit/>
          </a:bodyPr>
          <a:lstStyle/>
          <a:p>
            <a:pPr algn="just">
              <a:lnSpc>
                <a:spcPts val="4480"/>
              </a:lnSpc>
            </a:pPr>
            <a:r>
              <a:rPr lang="en-US" sz="3200" spc="51" dirty="0">
                <a:solidFill>
                  <a:srgbClr val="000000"/>
                </a:solidFill>
                <a:latin typeface="Times New Roman"/>
              </a:rPr>
              <a:t>A variable in C is a memory location with some name that helps store some form of data and retrieves it when required. We can store different types of data in the variable and reuse the same variable for storing some other data any number of times.</a:t>
            </a:r>
          </a:p>
          <a:p>
            <a:pPr algn="just">
              <a:lnSpc>
                <a:spcPts val="4480"/>
              </a:lnSpc>
            </a:pPr>
            <a:endParaRPr lang="en-US" sz="3200" spc="51" dirty="0">
              <a:solidFill>
                <a:srgbClr val="000000"/>
              </a:solidFill>
              <a:latin typeface="Times New Roman"/>
            </a:endParaRPr>
          </a:p>
          <a:p>
            <a:pPr algn="just">
              <a:lnSpc>
                <a:spcPts val="4480"/>
              </a:lnSpc>
            </a:pPr>
            <a:endParaRPr lang="en-US" sz="3200" spc="51" dirty="0">
              <a:solidFill>
                <a:srgbClr val="000000"/>
              </a:solidFill>
              <a:latin typeface="Times New Roman"/>
            </a:endParaRPr>
          </a:p>
          <a:p>
            <a:pPr algn="just">
              <a:lnSpc>
                <a:spcPts val="4480"/>
              </a:lnSpc>
            </a:pPr>
            <a:endParaRPr lang="en-US" sz="3200" spc="51" dirty="0">
              <a:solidFill>
                <a:srgbClr val="000000"/>
              </a:solidFill>
              <a:latin typeface="Times New Roman"/>
            </a:endParaRPr>
          </a:p>
          <a:p>
            <a:pPr algn="just">
              <a:lnSpc>
                <a:spcPts val="4480"/>
              </a:lnSpc>
            </a:pPr>
            <a:r>
              <a:rPr lang="en-US" sz="3200" spc="51" dirty="0" err="1">
                <a:solidFill>
                  <a:srgbClr val="000000"/>
                </a:solidFill>
                <a:latin typeface="Times New Roman"/>
              </a:rPr>
              <a:t>data_type</a:t>
            </a:r>
            <a:r>
              <a:rPr lang="en-US" sz="3200" spc="51" dirty="0">
                <a:solidFill>
                  <a:srgbClr val="000000"/>
                </a:solidFill>
                <a:latin typeface="Times New Roman"/>
              </a:rPr>
              <a:t> </a:t>
            </a:r>
            <a:r>
              <a:rPr lang="en-US" sz="3200" spc="51" dirty="0" err="1">
                <a:solidFill>
                  <a:srgbClr val="000000"/>
                </a:solidFill>
                <a:latin typeface="Times New Roman"/>
              </a:rPr>
              <a:t>variable_name</a:t>
            </a:r>
            <a:r>
              <a:rPr lang="en-US" sz="3200" spc="51" dirty="0">
                <a:solidFill>
                  <a:srgbClr val="000000"/>
                </a:solidFill>
                <a:latin typeface="Times New Roman"/>
              </a:rPr>
              <a:t> = value;    // defining single variable</a:t>
            </a:r>
          </a:p>
          <a:p>
            <a:pPr algn="just">
              <a:lnSpc>
                <a:spcPts val="4480"/>
              </a:lnSpc>
            </a:pPr>
            <a:r>
              <a:rPr lang="en-US" sz="3200" spc="51" dirty="0">
                <a:solidFill>
                  <a:srgbClr val="000000"/>
                </a:solidFill>
                <a:latin typeface="Times New Roman"/>
              </a:rPr>
              <a:t>            or</a:t>
            </a:r>
          </a:p>
          <a:p>
            <a:pPr algn="just">
              <a:lnSpc>
                <a:spcPts val="4480"/>
              </a:lnSpc>
            </a:pPr>
            <a:r>
              <a:rPr lang="en-US" sz="3200" spc="51" dirty="0" err="1">
                <a:solidFill>
                  <a:srgbClr val="000000"/>
                </a:solidFill>
                <a:latin typeface="Times New Roman"/>
              </a:rPr>
              <a:t>data_type</a:t>
            </a:r>
            <a:r>
              <a:rPr lang="en-US" sz="3200" spc="51" dirty="0">
                <a:solidFill>
                  <a:srgbClr val="000000"/>
                </a:solidFill>
                <a:latin typeface="Times New Roman"/>
              </a:rPr>
              <a:t> variable_name1, variable_name2;    // defining multiple variable</a:t>
            </a:r>
          </a:p>
          <a:p>
            <a:pPr algn="just">
              <a:lnSpc>
                <a:spcPts val="4480"/>
              </a:lnSpc>
            </a:pPr>
            <a:endParaRPr lang="en-US" sz="3200" spc="51" dirty="0">
              <a:solidFill>
                <a:srgbClr val="000000"/>
              </a:solidFill>
              <a:latin typeface="Times New Roman"/>
            </a:endParaRPr>
          </a:p>
          <a:p>
            <a:pPr algn="just">
              <a:lnSpc>
                <a:spcPts val="4480"/>
              </a:lnSpc>
            </a:pPr>
            <a:r>
              <a:rPr lang="en-US" sz="3200" spc="51" dirty="0">
                <a:solidFill>
                  <a:srgbClr val="000000"/>
                </a:solidFill>
                <a:latin typeface="Times New Roman Bold"/>
              </a:rPr>
              <a:t>Ex:</a:t>
            </a:r>
            <a:r>
              <a:rPr lang="en-US" sz="3200" spc="51" dirty="0">
                <a:solidFill>
                  <a:srgbClr val="000000"/>
                </a:solidFill>
                <a:latin typeface="Times New Roman"/>
              </a:rPr>
              <a:t> int var = 1011;</a:t>
            </a:r>
          </a:p>
          <a:p>
            <a:pPr algn="just">
              <a:lnSpc>
                <a:spcPts val="4480"/>
              </a:lnSpc>
            </a:pPr>
            <a:endParaRPr lang="en-US" sz="3200" spc="51" dirty="0">
              <a:solidFill>
                <a:srgbClr val="000000"/>
              </a:solidFill>
              <a:latin typeface="Times New Roman"/>
            </a:endParaRPr>
          </a:p>
          <a:p>
            <a:pPr algn="just">
              <a:lnSpc>
                <a:spcPts val="4480"/>
              </a:lnSpc>
            </a:pPr>
            <a:r>
              <a:rPr lang="en-US" sz="3200" spc="51" dirty="0">
                <a:solidFill>
                  <a:srgbClr val="000000"/>
                </a:solidFill>
                <a:latin typeface="Times New Roman"/>
              </a:rPr>
              <a:t>Declaring a variable -  </a:t>
            </a:r>
            <a:r>
              <a:rPr lang="en-US" sz="3200" spc="51" dirty="0">
                <a:solidFill>
                  <a:srgbClr val="000000"/>
                </a:solidFill>
                <a:latin typeface="Times New Roman"/>
                <a:hlinkClick r:id="rId2"/>
              </a:rPr>
              <a:t>http://tinyurl.com/mrxynjrp </a:t>
            </a:r>
            <a:endParaRPr lang="en-US" sz="3200" spc="51" dirty="0">
              <a:solidFill>
                <a:srgbClr val="000000"/>
              </a:solidFill>
              <a:latin typeface="Times New Roman"/>
            </a:endParaRPr>
          </a:p>
        </p:txBody>
      </p:sp>
      <p:sp>
        <p:nvSpPr>
          <p:cNvPr id="3" name="TextBox 3"/>
          <p:cNvSpPr txBox="1"/>
          <p:nvPr/>
        </p:nvSpPr>
        <p:spPr>
          <a:xfrm>
            <a:off x="780067" y="475298"/>
            <a:ext cx="10726884" cy="916305"/>
          </a:xfrm>
          <a:prstGeom prst="rect">
            <a:avLst/>
          </a:prstGeom>
        </p:spPr>
        <p:txBody>
          <a:bodyPr lIns="0" tIns="0" rIns="0" bIns="0" rtlCol="0" anchor="t">
            <a:spAutoFit/>
          </a:bodyPr>
          <a:lstStyle/>
          <a:p>
            <a:pPr>
              <a:lnSpc>
                <a:spcPts val="6719"/>
              </a:lnSpc>
              <a:spcBef>
                <a:spcPct val="0"/>
              </a:spcBef>
            </a:pPr>
            <a:r>
              <a:rPr lang="en-US" sz="4800">
                <a:solidFill>
                  <a:srgbClr val="000000"/>
                </a:solidFill>
                <a:latin typeface="Times New Roman Bold"/>
              </a:rPr>
              <a:t>Variable </a:t>
            </a:r>
          </a:p>
        </p:txBody>
      </p:sp>
      <p:sp>
        <p:nvSpPr>
          <p:cNvPr id="4" name="TextBox 4"/>
          <p:cNvSpPr txBox="1"/>
          <p:nvPr/>
        </p:nvSpPr>
        <p:spPr>
          <a:xfrm>
            <a:off x="381000" y="3848100"/>
            <a:ext cx="8061812" cy="788677"/>
          </a:xfrm>
          <a:prstGeom prst="rect">
            <a:avLst/>
          </a:prstGeom>
        </p:spPr>
        <p:txBody>
          <a:bodyPr wrap="square" lIns="0" tIns="0" rIns="0" bIns="0" rtlCol="0" anchor="t">
            <a:spAutoFit/>
          </a:bodyPr>
          <a:lstStyle/>
          <a:p>
            <a:pPr algn="ctr">
              <a:lnSpc>
                <a:spcPts val="6719"/>
              </a:lnSpc>
              <a:spcBef>
                <a:spcPct val="0"/>
              </a:spcBef>
            </a:pPr>
            <a:r>
              <a:rPr lang="en-US" sz="4800" dirty="0">
                <a:solidFill>
                  <a:srgbClr val="000000"/>
                </a:solidFill>
                <a:latin typeface="Times New Roman Bold"/>
              </a:rPr>
              <a:t>Declaration &amp; Initialization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69" cy="0"/>
          </a:xfrm>
          <a:prstGeom prst="line">
            <a:avLst/>
          </a:prstGeom>
          <a:ln w="9525" cap="rnd">
            <a:solidFill>
              <a:srgbClr val="5FCBEF"/>
            </a:solidFill>
            <a:prstDash val="solid"/>
            <a:headEnd type="none" w="sm" len="sm"/>
            <a:tailEnd type="none" w="sm" len="sm"/>
          </a:ln>
        </p:spPr>
      </p:sp>
      <p:sp>
        <p:nvSpPr>
          <p:cNvPr id="3" name="AutoShape 3"/>
          <p:cNvSpPr/>
          <p:nvPr/>
        </p:nvSpPr>
        <p:spPr>
          <a:xfrm rot="8776574">
            <a:off x="10406482" y="7904560"/>
            <a:ext cx="86081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3" cy="10299700"/>
            <a:chOff x="0" y="0"/>
            <a:chExt cx="6014698" cy="13732933"/>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0"/>
            <a:chOff x="0" y="0"/>
            <a:chExt cx="5177116" cy="13732933"/>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0"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0"/>
            <a:chOff x="0" y="0"/>
            <a:chExt cx="5708652" cy="13732933"/>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0"/>
            <a:chOff x="0" y="0"/>
            <a:chExt cx="2580188" cy="13732933"/>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8" y="-12700"/>
            <a:ext cx="1874737" cy="10299700"/>
            <a:chOff x="0" y="0"/>
            <a:chExt cx="2499650" cy="13732933"/>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1"/>
            <a:ext cx="2725738" cy="4902199"/>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099"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Freeform 20"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21" name="Group 21"/>
          <p:cNvGrpSpPr/>
          <p:nvPr/>
        </p:nvGrpSpPr>
        <p:grpSpPr>
          <a:xfrm>
            <a:off x="0" y="0"/>
            <a:ext cx="18288000" cy="10287000"/>
            <a:chOff x="0" y="0"/>
            <a:chExt cx="24384000" cy="13716000"/>
          </a:xfrm>
        </p:grpSpPr>
        <p:sp>
          <p:nvSpPr>
            <p:cNvPr id="22" name="Freeform 2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23" name="TextBox 23"/>
          <p:cNvSpPr txBox="1"/>
          <p:nvPr/>
        </p:nvSpPr>
        <p:spPr>
          <a:xfrm>
            <a:off x="673100" y="368475"/>
            <a:ext cx="12725400" cy="1158526"/>
          </a:xfrm>
          <a:prstGeom prst="rect">
            <a:avLst/>
          </a:prstGeom>
        </p:spPr>
        <p:txBody>
          <a:bodyPr lIns="0" tIns="0" rIns="0" bIns="0" rtlCol="0" anchor="t">
            <a:spAutoFit/>
          </a:bodyPr>
          <a:lstStyle/>
          <a:p>
            <a:pPr algn="l">
              <a:lnSpc>
                <a:spcPts val="8201"/>
              </a:lnSpc>
            </a:pPr>
            <a:r>
              <a:rPr lang="en-US" sz="6561">
                <a:solidFill>
                  <a:srgbClr val="1F1E1E"/>
                </a:solidFill>
                <a:latin typeface="Times New Roman Bold"/>
              </a:rPr>
              <a:t>Overview of Strings</a:t>
            </a:r>
          </a:p>
        </p:txBody>
      </p:sp>
      <p:sp>
        <p:nvSpPr>
          <p:cNvPr id="24" name="TextBox 24"/>
          <p:cNvSpPr txBox="1"/>
          <p:nvPr/>
        </p:nvSpPr>
        <p:spPr>
          <a:xfrm>
            <a:off x="673099" y="1648457"/>
            <a:ext cx="16672768" cy="8257926"/>
          </a:xfrm>
          <a:prstGeom prst="rect">
            <a:avLst/>
          </a:prstGeom>
        </p:spPr>
        <p:txBody>
          <a:bodyPr lIns="0" tIns="0" rIns="0" bIns="0" rtlCol="0" anchor="t">
            <a:spAutoFit/>
          </a:bodyPr>
          <a:lstStyle/>
          <a:p>
            <a:pPr marL="731548" lvl="1" indent="-365774" algn="l">
              <a:lnSpc>
                <a:spcPts val="5417"/>
              </a:lnSpc>
              <a:buFont typeface="Arial"/>
              <a:buChar char="•"/>
            </a:pPr>
            <a:r>
              <a:rPr lang="en-US" sz="3388">
                <a:solidFill>
                  <a:srgbClr val="3B3535"/>
                </a:solidFill>
                <a:latin typeface="Times New Roman"/>
              </a:rPr>
              <a:t>A string in C is a sequence of characters. These characters are stored in consecutive memory locations.</a:t>
            </a:r>
          </a:p>
          <a:p>
            <a:pPr marL="731548" lvl="1" indent="-365774" algn="l">
              <a:lnSpc>
                <a:spcPts val="5417"/>
              </a:lnSpc>
              <a:buFont typeface="Arial"/>
              <a:buChar char="•"/>
            </a:pPr>
            <a:r>
              <a:rPr lang="en-US" sz="3388">
                <a:solidFill>
                  <a:srgbClr val="3B3535"/>
                </a:solidFill>
                <a:latin typeface="Times New Roman"/>
              </a:rPr>
              <a:t>Unlike some other programming languages that have a dedicated string data type, C represents strings as arrays of characters.</a:t>
            </a:r>
          </a:p>
          <a:p>
            <a:pPr marL="731548" lvl="1" indent="-365774" algn="l">
              <a:lnSpc>
                <a:spcPts val="5417"/>
              </a:lnSpc>
              <a:buFont typeface="Arial"/>
              <a:buChar char="•"/>
            </a:pPr>
            <a:r>
              <a:rPr lang="en-US" sz="3388">
                <a:solidFill>
                  <a:srgbClr val="3B3535"/>
                </a:solidFill>
                <a:latin typeface="Times New Roman"/>
              </a:rPr>
              <a:t>Strings in C are null-terminated, meaning they are followed by a special character called the null character ('\0').</a:t>
            </a:r>
          </a:p>
          <a:p>
            <a:pPr algn="l">
              <a:lnSpc>
                <a:spcPts val="5417"/>
              </a:lnSpc>
            </a:pPr>
            <a:endParaRPr lang="en-US" sz="3388">
              <a:solidFill>
                <a:srgbClr val="3B3535"/>
              </a:solidFill>
              <a:latin typeface="Times New Roman"/>
            </a:endParaRPr>
          </a:p>
          <a:p>
            <a:pPr algn="l">
              <a:lnSpc>
                <a:spcPts val="5417"/>
              </a:lnSpc>
            </a:pPr>
            <a:r>
              <a:rPr lang="en-US" sz="3388">
                <a:solidFill>
                  <a:srgbClr val="3B3535"/>
                </a:solidFill>
                <a:latin typeface="Times New Roman Bold"/>
              </a:rPr>
              <a:t>Arrays of Characters:</a:t>
            </a:r>
          </a:p>
          <a:p>
            <a:pPr marL="731548" lvl="1" indent="-365774" algn="l">
              <a:lnSpc>
                <a:spcPts val="5417"/>
              </a:lnSpc>
              <a:buFont typeface="Arial"/>
              <a:buChar char="•"/>
            </a:pPr>
            <a:r>
              <a:rPr lang="en-US" sz="3388">
                <a:solidFill>
                  <a:srgbClr val="3B3535"/>
                </a:solidFill>
                <a:latin typeface="Times New Roman"/>
              </a:rPr>
              <a:t>In C, strings are implemented as arrays of characters. Each character in the string is stored in a separate element of the array.</a:t>
            </a:r>
          </a:p>
          <a:p>
            <a:pPr algn="l">
              <a:lnSpc>
                <a:spcPts val="5419"/>
              </a:lnSpc>
            </a:pPr>
            <a:endParaRPr lang="en-US" sz="3388">
              <a:solidFill>
                <a:srgbClr val="3B3535"/>
              </a:solidFill>
              <a:latin typeface="Times New Roman"/>
            </a:endParaRPr>
          </a:p>
          <a:p>
            <a:pPr algn="l">
              <a:lnSpc>
                <a:spcPts val="5417"/>
              </a:lnSpc>
            </a:pPr>
            <a:endParaRPr lang="en-US" sz="3388">
              <a:solidFill>
                <a:srgbClr val="3B3535"/>
              </a:solidFill>
              <a:latin typeface="Times New Roman"/>
            </a:endParaRPr>
          </a:p>
        </p:txBody>
      </p:sp>
      <p:grpSp>
        <p:nvGrpSpPr>
          <p:cNvPr id="25" name="Group 25"/>
          <p:cNvGrpSpPr/>
          <p:nvPr/>
        </p:nvGrpSpPr>
        <p:grpSpPr>
          <a:xfrm>
            <a:off x="7894736" y="7211020"/>
            <a:ext cx="453778" cy="453778"/>
            <a:chOff x="0" y="0"/>
            <a:chExt cx="605037" cy="605037"/>
          </a:xfrm>
        </p:grpSpPr>
        <p:sp>
          <p:nvSpPr>
            <p:cNvPr id="26" name="Freeform 26"/>
            <p:cNvSpPr/>
            <p:nvPr/>
          </p:nvSpPr>
          <p:spPr>
            <a:xfrm>
              <a:off x="0" y="0"/>
              <a:ext cx="605028" cy="605028"/>
            </a:xfrm>
            <a:custGeom>
              <a:avLst/>
              <a:gdLst/>
              <a:ahLst/>
              <a:cxnLst/>
              <a:rect l="l" t="t" r="r" b="b"/>
              <a:pathLst>
                <a:path w="605028" h="605028">
                  <a:moveTo>
                    <a:pt x="0" y="302514"/>
                  </a:moveTo>
                  <a:cubicBezTo>
                    <a:pt x="0" y="135382"/>
                    <a:pt x="135382" y="0"/>
                    <a:pt x="302514" y="0"/>
                  </a:cubicBezTo>
                  <a:cubicBezTo>
                    <a:pt x="304419" y="0"/>
                    <a:pt x="306324" y="889"/>
                    <a:pt x="307467" y="2413"/>
                  </a:cubicBezTo>
                  <a:lnTo>
                    <a:pt x="302514" y="6350"/>
                  </a:lnTo>
                  <a:lnTo>
                    <a:pt x="302514" y="0"/>
                  </a:lnTo>
                  <a:lnTo>
                    <a:pt x="302514" y="6350"/>
                  </a:lnTo>
                  <a:lnTo>
                    <a:pt x="302514" y="0"/>
                  </a:lnTo>
                  <a:cubicBezTo>
                    <a:pt x="469646" y="0"/>
                    <a:pt x="605028" y="135382"/>
                    <a:pt x="605028" y="302514"/>
                  </a:cubicBezTo>
                  <a:cubicBezTo>
                    <a:pt x="605028" y="305435"/>
                    <a:pt x="602996" y="307975"/>
                    <a:pt x="600202" y="308737"/>
                  </a:cubicBezTo>
                  <a:lnTo>
                    <a:pt x="598678" y="302514"/>
                  </a:lnTo>
                  <a:lnTo>
                    <a:pt x="605028" y="302514"/>
                  </a:lnTo>
                  <a:cubicBezTo>
                    <a:pt x="605028" y="469646"/>
                    <a:pt x="469646" y="605028"/>
                    <a:pt x="302514" y="605028"/>
                  </a:cubicBezTo>
                  <a:lnTo>
                    <a:pt x="302514" y="598678"/>
                  </a:lnTo>
                  <a:lnTo>
                    <a:pt x="302514" y="592328"/>
                  </a:lnTo>
                  <a:lnTo>
                    <a:pt x="302514" y="598678"/>
                  </a:lnTo>
                  <a:lnTo>
                    <a:pt x="302514" y="605028"/>
                  </a:lnTo>
                  <a:cubicBezTo>
                    <a:pt x="135382" y="605028"/>
                    <a:pt x="0" y="469646"/>
                    <a:pt x="0" y="302514"/>
                  </a:cubicBezTo>
                  <a:lnTo>
                    <a:pt x="6350" y="302514"/>
                  </a:lnTo>
                  <a:lnTo>
                    <a:pt x="0" y="302514"/>
                  </a:lnTo>
                  <a:moveTo>
                    <a:pt x="12700" y="302514"/>
                  </a:moveTo>
                  <a:lnTo>
                    <a:pt x="6350" y="302514"/>
                  </a:lnTo>
                  <a:lnTo>
                    <a:pt x="12700" y="302514"/>
                  </a:lnTo>
                  <a:cubicBezTo>
                    <a:pt x="12700" y="462534"/>
                    <a:pt x="142494" y="592328"/>
                    <a:pt x="302514" y="592328"/>
                  </a:cubicBezTo>
                  <a:cubicBezTo>
                    <a:pt x="306070" y="592328"/>
                    <a:pt x="308864" y="595122"/>
                    <a:pt x="308864" y="598678"/>
                  </a:cubicBezTo>
                  <a:cubicBezTo>
                    <a:pt x="308864" y="602234"/>
                    <a:pt x="306070" y="605028"/>
                    <a:pt x="302514" y="605028"/>
                  </a:cubicBezTo>
                  <a:cubicBezTo>
                    <a:pt x="298958" y="605028"/>
                    <a:pt x="296164" y="602234"/>
                    <a:pt x="296164" y="598678"/>
                  </a:cubicBezTo>
                  <a:cubicBezTo>
                    <a:pt x="296164" y="595122"/>
                    <a:pt x="298958" y="592328"/>
                    <a:pt x="302514" y="592328"/>
                  </a:cubicBezTo>
                  <a:cubicBezTo>
                    <a:pt x="462534" y="592328"/>
                    <a:pt x="592328" y="462534"/>
                    <a:pt x="592328" y="302514"/>
                  </a:cubicBezTo>
                  <a:cubicBezTo>
                    <a:pt x="592328" y="299593"/>
                    <a:pt x="594360" y="297053"/>
                    <a:pt x="597154" y="296291"/>
                  </a:cubicBezTo>
                  <a:lnTo>
                    <a:pt x="598678" y="302514"/>
                  </a:lnTo>
                  <a:lnTo>
                    <a:pt x="592328" y="302514"/>
                  </a:lnTo>
                  <a:cubicBezTo>
                    <a:pt x="592328" y="142494"/>
                    <a:pt x="462534" y="12700"/>
                    <a:pt x="302514" y="12700"/>
                  </a:cubicBezTo>
                  <a:cubicBezTo>
                    <a:pt x="300609" y="12700"/>
                    <a:pt x="298704" y="11811"/>
                    <a:pt x="297561" y="10287"/>
                  </a:cubicBezTo>
                  <a:lnTo>
                    <a:pt x="302514" y="6350"/>
                  </a:lnTo>
                  <a:lnTo>
                    <a:pt x="302514" y="12700"/>
                  </a:lnTo>
                  <a:cubicBezTo>
                    <a:pt x="142494" y="12700"/>
                    <a:pt x="12700" y="142494"/>
                    <a:pt x="12700" y="302514"/>
                  </a:cubicBezTo>
                  <a:close/>
                </a:path>
              </a:pathLst>
            </a:custGeom>
            <a:solidFill>
              <a:srgbClr val="FFFFFF"/>
            </a:solidFill>
          </p:spPr>
        </p:sp>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69" cy="0"/>
          </a:xfrm>
          <a:prstGeom prst="line">
            <a:avLst/>
          </a:prstGeom>
          <a:ln w="9525" cap="rnd">
            <a:solidFill>
              <a:srgbClr val="5FCBEF"/>
            </a:solidFill>
            <a:prstDash val="solid"/>
            <a:headEnd type="none" w="sm" len="sm"/>
            <a:tailEnd type="none" w="sm" len="sm"/>
          </a:ln>
        </p:spPr>
      </p:sp>
      <p:sp>
        <p:nvSpPr>
          <p:cNvPr id="3" name="AutoShape 3"/>
          <p:cNvSpPr/>
          <p:nvPr/>
        </p:nvSpPr>
        <p:spPr>
          <a:xfrm rot="8776574">
            <a:off x="10406482" y="7904560"/>
            <a:ext cx="8608174"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3" cy="10299700"/>
            <a:chOff x="0" y="0"/>
            <a:chExt cx="6014698" cy="13732933"/>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0"/>
            <a:chOff x="0" y="0"/>
            <a:chExt cx="5177116" cy="13732933"/>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0"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0"/>
            <a:chOff x="0" y="0"/>
            <a:chExt cx="5708652" cy="13732933"/>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0"/>
            <a:chOff x="0" y="0"/>
            <a:chExt cx="2580188" cy="13732933"/>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8" y="-12700"/>
            <a:ext cx="1874737" cy="10299700"/>
            <a:chOff x="0" y="0"/>
            <a:chExt cx="2499650" cy="13732933"/>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1"/>
            <a:ext cx="2725738" cy="4902199"/>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099"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Freeform 20"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21" name="Group 21"/>
          <p:cNvGrpSpPr/>
          <p:nvPr/>
        </p:nvGrpSpPr>
        <p:grpSpPr>
          <a:xfrm>
            <a:off x="0" y="0"/>
            <a:ext cx="18288000" cy="10287000"/>
            <a:chOff x="0" y="0"/>
            <a:chExt cx="24384000" cy="13716000"/>
          </a:xfrm>
        </p:grpSpPr>
        <p:sp>
          <p:nvSpPr>
            <p:cNvPr id="22" name="Freeform 22"/>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AFA"/>
            </a:solidFill>
          </p:spPr>
        </p:sp>
      </p:grpSp>
      <p:sp>
        <p:nvSpPr>
          <p:cNvPr id="23" name="TextBox 23"/>
          <p:cNvSpPr txBox="1"/>
          <p:nvPr/>
        </p:nvSpPr>
        <p:spPr>
          <a:xfrm>
            <a:off x="1028700" y="479362"/>
            <a:ext cx="11413751" cy="965327"/>
          </a:xfrm>
          <a:prstGeom prst="rect">
            <a:avLst/>
          </a:prstGeom>
        </p:spPr>
        <p:txBody>
          <a:bodyPr lIns="0" tIns="0" rIns="0" bIns="0" rtlCol="0" anchor="t">
            <a:spAutoFit/>
          </a:bodyPr>
          <a:lstStyle/>
          <a:p>
            <a:pPr algn="l">
              <a:lnSpc>
                <a:spcPts val="6834"/>
              </a:lnSpc>
            </a:pPr>
            <a:r>
              <a:rPr lang="en-US" sz="5467">
                <a:solidFill>
                  <a:srgbClr val="1F1E1E"/>
                </a:solidFill>
                <a:latin typeface="Times New Roman Bold"/>
              </a:rPr>
              <a:t>String Declaration and Initialization</a:t>
            </a:r>
          </a:p>
        </p:txBody>
      </p:sp>
      <p:sp>
        <p:nvSpPr>
          <p:cNvPr id="24" name="TextBox 24"/>
          <p:cNvSpPr txBox="1"/>
          <p:nvPr/>
        </p:nvSpPr>
        <p:spPr>
          <a:xfrm>
            <a:off x="1019175" y="1871631"/>
            <a:ext cx="15891668" cy="8621775"/>
          </a:xfrm>
          <a:prstGeom prst="rect">
            <a:avLst/>
          </a:prstGeom>
        </p:spPr>
        <p:txBody>
          <a:bodyPr lIns="0" tIns="0" rIns="0" bIns="0" rtlCol="0" anchor="t">
            <a:spAutoFit/>
          </a:bodyPr>
          <a:lstStyle/>
          <a:p>
            <a:pPr marL="885203" lvl="1" indent="-442602">
              <a:lnSpc>
                <a:spcPts val="5207"/>
              </a:lnSpc>
              <a:buFont typeface="Arial"/>
              <a:buChar char="•"/>
            </a:pPr>
            <a:r>
              <a:rPr lang="en-US" sz="4100" spc="-24">
                <a:solidFill>
                  <a:srgbClr val="1F1E1E"/>
                </a:solidFill>
                <a:latin typeface="Times New Roman Light"/>
              </a:rPr>
              <a:t>Strings in C can be declared using the char data type. The declaration syntax involves specifying an array of characters. </a:t>
            </a:r>
          </a:p>
          <a:p>
            <a:pPr>
              <a:lnSpc>
                <a:spcPts val="5207"/>
              </a:lnSpc>
            </a:pPr>
            <a:r>
              <a:rPr lang="en-US" sz="4100" spc="-24">
                <a:solidFill>
                  <a:srgbClr val="1F1E1E"/>
                </a:solidFill>
                <a:latin typeface="Times New Roman Light"/>
              </a:rPr>
              <a:t>                        </a:t>
            </a:r>
            <a:r>
              <a:rPr lang="en-US" sz="4100" spc="-24">
                <a:solidFill>
                  <a:srgbClr val="1F1E1E"/>
                </a:solidFill>
                <a:latin typeface="Times New Roman Bold"/>
              </a:rPr>
              <a:t> Ex: </a:t>
            </a:r>
            <a:r>
              <a:rPr lang="en-US" sz="4100" spc="-24">
                <a:solidFill>
                  <a:srgbClr val="1F1E1E"/>
                </a:solidFill>
                <a:latin typeface="Times New Roman Light"/>
              </a:rPr>
              <a:t>char str[] = "Hello";</a:t>
            </a:r>
          </a:p>
          <a:p>
            <a:pPr marL="885203" lvl="1" indent="-442602">
              <a:lnSpc>
                <a:spcPts val="5207"/>
              </a:lnSpc>
              <a:buFont typeface="Arial"/>
              <a:buChar char="•"/>
            </a:pPr>
            <a:r>
              <a:rPr lang="en-US" sz="4100" spc="-24">
                <a:solidFill>
                  <a:srgbClr val="1F1E1E"/>
                </a:solidFill>
                <a:latin typeface="Times New Roman Light"/>
              </a:rPr>
              <a:t>In this declaration, the array size is automatically determined based on the length of the string literal.</a:t>
            </a:r>
          </a:p>
          <a:p>
            <a:pPr marL="885203" lvl="1" indent="-442602">
              <a:lnSpc>
                <a:spcPts val="5207"/>
              </a:lnSpc>
              <a:buFont typeface="Arial"/>
              <a:buChar char="•"/>
            </a:pPr>
            <a:r>
              <a:rPr lang="en-US" sz="4100" spc="-24">
                <a:solidFill>
                  <a:srgbClr val="1F1E1E"/>
                </a:solidFill>
                <a:latin typeface="Times New Roman Light"/>
              </a:rPr>
              <a:t>Strings can be initialized either at the time of declaration or later using an assignment.</a:t>
            </a:r>
          </a:p>
          <a:p>
            <a:pPr>
              <a:lnSpc>
                <a:spcPts val="5207"/>
              </a:lnSpc>
            </a:pPr>
            <a:r>
              <a:rPr lang="en-US" sz="4100" spc="-24">
                <a:solidFill>
                  <a:srgbClr val="1F1E1E"/>
                </a:solidFill>
                <a:latin typeface="Times New Roman Light"/>
              </a:rPr>
              <a:t>                        </a:t>
            </a:r>
            <a:r>
              <a:rPr lang="en-US" sz="4100" spc="-24">
                <a:solidFill>
                  <a:srgbClr val="1F1E1E"/>
                </a:solidFill>
                <a:latin typeface="Times New Roman Bold"/>
              </a:rPr>
              <a:t>Ex:</a:t>
            </a:r>
            <a:r>
              <a:rPr lang="en-US" sz="4100" spc="-24">
                <a:solidFill>
                  <a:srgbClr val="1F1E1E"/>
                </a:solidFill>
                <a:latin typeface="Times New Roman Light"/>
              </a:rPr>
              <a:t> char greeting[6] = {'H', 'e', 'l', 'l', 'o', '\0'};</a:t>
            </a:r>
          </a:p>
          <a:p>
            <a:pPr marL="885203" lvl="1" indent="-442602">
              <a:lnSpc>
                <a:spcPts val="5207"/>
              </a:lnSpc>
              <a:buFont typeface="Arial"/>
              <a:buChar char="•"/>
            </a:pPr>
            <a:r>
              <a:rPr lang="en-US" sz="4100" spc="-24">
                <a:solidFill>
                  <a:srgbClr val="1F1E1E"/>
                </a:solidFill>
                <a:latin typeface="Times New Roman Light"/>
              </a:rPr>
              <a:t>Here, an array named greeting is declared and initialized with the characters 'H', 'e', 'l', 'l', 'o', and the null character '\0'.</a:t>
            </a:r>
          </a:p>
          <a:p>
            <a:pPr marL="885203" lvl="1" indent="-442602">
              <a:lnSpc>
                <a:spcPts val="5207"/>
              </a:lnSpc>
              <a:buFont typeface="Arial"/>
              <a:buChar char="•"/>
            </a:pPr>
            <a:r>
              <a:rPr lang="en-US" sz="4100" spc="-24">
                <a:solidFill>
                  <a:srgbClr val="1F1E1E"/>
                </a:solidFill>
                <a:latin typeface="Times New Roman Light"/>
              </a:rPr>
              <a:t>The size of the array is explicitly specified (6), which accounts for the characters and the null terminator.</a:t>
            </a:r>
          </a:p>
          <a:p>
            <a:pPr>
              <a:lnSpc>
                <a:spcPts val="5207"/>
              </a:lnSpc>
            </a:pPr>
            <a:endParaRPr lang="en-US" sz="4100" spc="-24">
              <a:solidFill>
                <a:srgbClr val="1F1E1E"/>
              </a:solidFill>
              <a:latin typeface="Times New Roman 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336550" y="479362"/>
            <a:ext cx="9384380" cy="818366"/>
          </a:xfrm>
          <a:prstGeom prst="rect">
            <a:avLst/>
          </a:prstGeom>
        </p:spPr>
        <p:txBody>
          <a:bodyPr lIns="0" tIns="0" rIns="0" bIns="0" rtlCol="0" anchor="t">
            <a:spAutoFit/>
          </a:bodyPr>
          <a:lstStyle/>
          <a:p>
            <a:pPr algn="l">
              <a:lnSpc>
                <a:spcPts val="6834"/>
              </a:lnSpc>
            </a:pPr>
            <a:r>
              <a:rPr lang="en-US" sz="5467" b="1" dirty="0">
                <a:solidFill>
                  <a:srgbClr val="1F1E1E"/>
                </a:solidFill>
                <a:latin typeface="Times New Roman"/>
              </a:rPr>
              <a:t>String Input and Output</a:t>
            </a:r>
          </a:p>
        </p:txBody>
      </p:sp>
      <p:sp>
        <p:nvSpPr>
          <p:cNvPr id="23" name="TextBox 23"/>
          <p:cNvSpPr txBox="1"/>
          <p:nvPr/>
        </p:nvSpPr>
        <p:spPr>
          <a:xfrm>
            <a:off x="427394" y="2247900"/>
            <a:ext cx="17433211" cy="6436106"/>
          </a:xfrm>
          <a:prstGeom prst="rect">
            <a:avLst/>
          </a:prstGeom>
        </p:spPr>
        <p:txBody>
          <a:bodyPr lIns="0" tIns="0" rIns="0" bIns="0" rtlCol="0" anchor="t">
            <a:spAutoFit/>
          </a:bodyPr>
          <a:lstStyle/>
          <a:p>
            <a:pPr>
              <a:lnSpc>
                <a:spcPts val="4752"/>
              </a:lnSpc>
              <a:spcBef>
                <a:spcPct val="0"/>
              </a:spcBef>
            </a:pPr>
            <a:r>
              <a:rPr lang="en-US" sz="4400" spc="-26" dirty="0">
                <a:solidFill>
                  <a:srgbClr val="1F1E1E"/>
                </a:solidFill>
                <a:latin typeface="Times New Roman Bold"/>
              </a:rPr>
              <a:t>Input using scanf:</a:t>
            </a:r>
          </a:p>
          <a:p>
            <a:pPr>
              <a:lnSpc>
                <a:spcPts val="4752"/>
              </a:lnSpc>
              <a:spcBef>
                <a:spcPct val="0"/>
              </a:spcBef>
            </a:pPr>
            <a:endParaRPr lang="en-US" sz="4400" spc="-26" dirty="0">
              <a:solidFill>
                <a:srgbClr val="1F1E1E"/>
              </a:solidFill>
              <a:latin typeface="Times New Roman Bold"/>
            </a:endParaRPr>
          </a:p>
          <a:p>
            <a:pPr marL="949972" lvl="1" indent="-474986">
              <a:lnSpc>
                <a:spcPts val="5852"/>
              </a:lnSpc>
              <a:buFont typeface="Arial"/>
              <a:buChar char="•"/>
            </a:pPr>
            <a:r>
              <a:rPr lang="en-US" sz="4400" spc="-26" dirty="0">
                <a:solidFill>
                  <a:srgbClr val="1F1E1E"/>
                </a:solidFill>
                <a:latin typeface="Times New Roman Light"/>
              </a:rPr>
              <a:t>The scanf function in C is commonly used to read input from the standard input stream (keyboard).</a:t>
            </a:r>
          </a:p>
          <a:p>
            <a:pPr marL="949972" lvl="1" indent="-474986">
              <a:lnSpc>
                <a:spcPts val="5852"/>
              </a:lnSpc>
              <a:buFont typeface="Arial"/>
              <a:buChar char="•"/>
            </a:pPr>
            <a:r>
              <a:rPr lang="en-US" sz="4400" spc="-26" dirty="0">
                <a:solidFill>
                  <a:srgbClr val="1F1E1E"/>
                </a:solidFill>
                <a:latin typeface="Times New Roman Light"/>
              </a:rPr>
              <a:t>When reading strings, %s is used as the format specifier.</a:t>
            </a:r>
          </a:p>
          <a:p>
            <a:pPr>
              <a:lnSpc>
                <a:spcPts val="5852"/>
              </a:lnSpc>
            </a:pPr>
            <a:r>
              <a:rPr lang="en-US" sz="4400" spc="-26" dirty="0">
                <a:solidFill>
                  <a:srgbClr val="1F1E1E"/>
                </a:solidFill>
                <a:latin typeface="Times New Roman Light"/>
              </a:rPr>
              <a:t>                               </a:t>
            </a:r>
            <a:r>
              <a:rPr lang="en-US" sz="4400" spc="-26" dirty="0">
                <a:solidFill>
                  <a:srgbClr val="1F1E1E"/>
                </a:solidFill>
                <a:latin typeface="Times New Roman Bold"/>
              </a:rPr>
              <a:t>Example</a:t>
            </a:r>
            <a:r>
              <a:rPr lang="en-US" sz="4400" spc="-26" dirty="0">
                <a:solidFill>
                  <a:srgbClr val="1F1E1E"/>
                </a:solidFill>
                <a:latin typeface="Times New Roman Light"/>
              </a:rPr>
              <a:t>: scanf("%s", str);</a:t>
            </a:r>
          </a:p>
          <a:p>
            <a:pPr marL="949972" lvl="1" indent="-474986">
              <a:lnSpc>
                <a:spcPts val="5852"/>
              </a:lnSpc>
              <a:buFont typeface="Arial"/>
              <a:buChar char="•"/>
            </a:pPr>
            <a:r>
              <a:rPr lang="en-US" sz="4400" spc="-26" dirty="0">
                <a:solidFill>
                  <a:srgbClr val="1F1E1E"/>
                </a:solidFill>
                <a:latin typeface="Times New Roman Light"/>
              </a:rPr>
              <a:t>However, using %s with scanf can lead to buffer overflow issues. scanf reads characters until it encounters whitespace, and it doesn't check the size of the destination buffer.</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5620" y="1499314"/>
            <a:ext cx="16623680" cy="5041012"/>
          </a:xfrm>
          <a:prstGeom prst="rect">
            <a:avLst/>
          </a:prstGeom>
        </p:spPr>
        <p:txBody>
          <a:bodyPr lIns="0" tIns="0" rIns="0" bIns="0" rtlCol="0" anchor="t">
            <a:spAutoFit/>
          </a:bodyPr>
          <a:lstStyle/>
          <a:p>
            <a:pPr>
              <a:lnSpc>
                <a:spcPts val="5508"/>
              </a:lnSpc>
              <a:spcBef>
                <a:spcPct val="0"/>
              </a:spcBef>
            </a:pPr>
            <a:r>
              <a:rPr lang="en-US" sz="5100" spc="-31">
                <a:solidFill>
                  <a:srgbClr val="000000"/>
                </a:solidFill>
                <a:latin typeface="Times New Roman Bold"/>
              </a:rPr>
              <a:t>Output using printf:</a:t>
            </a:r>
          </a:p>
          <a:p>
            <a:pPr>
              <a:lnSpc>
                <a:spcPts val="5508"/>
              </a:lnSpc>
              <a:spcBef>
                <a:spcPct val="0"/>
              </a:spcBef>
            </a:pPr>
            <a:endParaRPr lang="en-US" sz="5100" spc="-31">
              <a:solidFill>
                <a:srgbClr val="000000"/>
              </a:solidFill>
              <a:latin typeface="Times New Roman Bold"/>
            </a:endParaRPr>
          </a:p>
          <a:p>
            <a:pPr marL="1122688" lvl="1" indent="-561344">
              <a:lnSpc>
                <a:spcPts val="5616"/>
              </a:lnSpc>
              <a:buFont typeface="Arial"/>
              <a:buChar char="•"/>
            </a:pPr>
            <a:r>
              <a:rPr lang="en-US" sz="5200" spc="-31">
                <a:solidFill>
                  <a:srgbClr val="000000"/>
                </a:solidFill>
                <a:latin typeface="Times New Roman Light"/>
              </a:rPr>
              <a:t>The printf function is used for formatted output in C.</a:t>
            </a:r>
          </a:p>
          <a:p>
            <a:pPr marL="1122688" lvl="1" indent="-561344">
              <a:lnSpc>
                <a:spcPts val="5616"/>
              </a:lnSpc>
              <a:buFont typeface="Arial"/>
              <a:buChar char="•"/>
            </a:pPr>
            <a:r>
              <a:rPr lang="en-US" sz="5200" spc="-31">
                <a:solidFill>
                  <a:srgbClr val="000000"/>
                </a:solidFill>
                <a:latin typeface="Times New Roman Light"/>
              </a:rPr>
              <a:t>To print a string, the format specifier %s is used.</a:t>
            </a:r>
          </a:p>
          <a:p>
            <a:pPr>
              <a:lnSpc>
                <a:spcPts val="5616"/>
              </a:lnSpc>
            </a:pPr>
            <a:r>
              <a:rPr lang="en-US" sz="5200" spc="-31">
                <a:solidFill>
                  <a:srgbClr val="000000"/>
                </a:solidFill>
                <a:latin typeface="Times New Roman Light"/>
              </a:rPr>
              <a:t>                           </a:t>
            </a:r>
            <a:r>
              <a:rPr lang="en-US" sz="5200" spc="-31">
                <a:solidFill>
                  <a:srgbClr val="000000"/>
                </a:solidFill>
                <a:latin typeface="Times New Roman Bold"/>
              </a:rPr>
              <a:t>Ex: </a:t>
            </a:r>
            <a:r>
              <a:rPr lang="en-US" sz="5200" spc="-31">
                <a:solidFill>
                  <a:srgbClr val="000000"/>
                </a:solidFill>
                <a:latin typeface="Times New Roman Light"/>
              </a:rPr>
              <a:t>printf("String: %s", str);</a:t>
            </a:r>
          </a:p>
          <a:p>
            <a:pPr marL="1122688" lvl="1" indent="-561344">
              <a:lnSpc>
                <a:spcPts val="5616"/>
              </a:lnSpc>
              <a:buFont typeface="Arial"/>
              <a:buChar char="•"/>
            </a:pPr>
            <a:r>
              <a:rPr lang="en-US" sz="5200" spc="-31">
                <a:solidFill>
                  <a:srgbClr val="000000"/>
                </a:solidFill>
                <a:latin typeface="Times New Roman Light"/>
              </a:rPr>
              <a:t>This prints the content of the string variable str to the standard output.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9978" y="468821"/>
            <a:ext cx="8059745" cy="1062609"/>
          </a:xfrm>
          <a:prstGeom prst="rect">
            <a:avLst/>
          </a:prstGeom>
        </p:spPr>
        <p:txBody>
          <a:bodyPr lIns="0" tIns="0" rIns="0" bIns="0" rtlCol="0" anchor="t">
            <a:spAutoFit/>
          </a:bodyPr>
          <a:lstStyle/>
          <a:p>
            <a:pPr algn="ctr">
              <a:lnSpc>
                <a:spcPts val="7128"/>
              </a:lnSpc>
              <a:spcBef>
                <a:spcPct val="0"/>
              </a:spcBef>
            </a:pPr>
            <a:r>
              <a:rPr lang="en-US" sz="6600" spc="-40">
                <a:solidFill>
                  <a:srgbClr val="000000"/>
                </a:solidFill>
                <a:latin typeface="Times New Roman Bold"/>
              </a:rPr>
              <a:t>String Functions in C</a:t>
            </a:r>
          </a:p>
        </p:txBody>
      </p:sp>
      <p:sp>
        <p:nvSpPr>
          <p:cNvPr id="3" name="TextBox 3"/>
          <p:cNvSpPr txBox="1"/>
          <p:nvPr/>
        </p:nvSpPr>
        <p:spPr>
          <a:xfrm>
            <a:off x="514350" y="1888046"/>
            <a:ext cx="17048116" cy="7406260"/>
          </a:xfrm>
          <a:prstGeom prst="rect">
            <a:avLst/>
          </a:prstGeom>
        </p:spPr>
        <p:txBody>
          <a:bodyPr lIns="0" tIns="0" rIns="0" bIns="0" rtlCol="0" anchor="t">
            <a:spAutoFit/>
          </a:bodyPr>
          <a:lstStyle/>
          <a:p>
            <a:pPr marL="885203" lvl="1" indent="-442602" algn="just">
              <a:lnSpc>
                <a:spcPts val="4428"/>
              </a:lnSpc>
              <a:buFont typeface="Arial"/>
              <a:buChar char="•"/>
            </a:pPr>
            <a:r>
              <a:rPr lang="en-US" sz="4100" spc="-24">
                <a:solidFill>
                  <a:srgbClr val="000000"/>
                </a:solidFill>
                <a:latin typeface="Times New Roman Light"/>
              </a:rPr>
              <a:t>The &lt;string.h&gt; library in C provides a set of standard string manipulation functions that can be used to perform common operations on strings.</a:t>
            </a:r>
          </a:p>
          <a:p>
            <a:pPr marL="885203" lvl="1" indent="-442602" algn="just">
              <a:lnSpc>
                <a:spcPts val="4428"/>
              </a:lnSpc>
              <a:buFont typeface="Arial"/>
              <a:buChar char="•"/>
            </a:pPr>
            <a:r>
              <a:rPr lang="en-US" sz="4100" spc="-24">
                <a:solidFill>
                  <a:srgbClr val="000000"/>
                </a:solidFill>
                <a:latin typeface="Times New Roman Light"/>
              </a:rPr>
              <a:t>These functions are essential for tasks such as determining the length of a string, copying, concatenating, and comparing strings.</a:t>
            </a:r>
          </a:p>
          <a:p>
            <a:pPr algn="just">
              <a:lnSpc>
                <a:spcPts val="4428"/>
              </a:lnSpc>
            </a:pPr>
            <a:endParaRPr lang="en-US" sz="4100" spc="-24">
              <a:solidFill>
                <a:srgbClr val="000000"/>
              </a:solidFill>
              <a:latin typeface="Times New Roman Light"/>
            </a:endParaRPr>
          </a:p>
          <a:p>
            <a:pPr algn="just">
              <a:lnSpc>
                <a:spcPts val="4428"/>
              </a:lnSpc>
            </a:pPr>
            <a:r>
              <a:rPr lang="en-US" sz="4100" spc="-24">
                <a:solidFill>
                  <a:srgbClr val="000000"/>
                </a:solidFill>
                <a:latin typeface="Times New Roman Bold"/>
              </a:rPr>
              <a:t>strlen() -</a:t>
            </a:r>
            <a:r>
              <a:rPr lang="en-US" sz="4100" spc="-24">
                <a:solidFill>
                  <a:srgbClr val="000000"/>
                </a:solidFill>
                <a:latin typeface="Times New Roman Light"/>
              </a:rPr>
              <a:t> Computes the length of a string.</a:t>
            </a:r>
          </a:p>
          <a:p>
            <a:pPr algn="just">
              <a:lnSpc>
                <a:spcPts val="4428"/>
              </a:lnSpc>
            </a:pPr>
            <a:r>
              <a:rPr lang="en-US" sz="4100" spc="-24">
                <a:solidFill>
                  <a:srgbClr val="000000"/>
                </a:solidFill>
                <a:latin typeface="Times New Roman Bold"/>
              </a:rPr>
              <a:t>Usage</a:t>
            </a:r>
            <a:r>
              <a:rPr lang="en-US" sz="4100" spc="-24">
                <a:solidFill>
                  <a:srgbClr val="000000"/>
                </a:solidFill>
                <a:latin typeface="Times New Roman Light"/>
              </a:rPr>
              <a:t>: size_t strlen(const char *str);</a:t>
            </a:r>
          </a:p>
          <a:p>
            <a:pPr algn="just">
              <a:lnSpc>
                <a:spcPts val="4428"/>
              </a:lnSpc>
            </a:pPr>
            <a:r>
              <a:rPr lang="en-US" sz="4100" spc="-24">
                <a:solidFill>
                  <a:srgbClr val="000000"/>
                </a:solidFill>
                <a:latin typeface="Times New Roman Bold"/>
              </a:rPr>
              <a:t>Ex:</a:t>
            </a:r>
            <a:r>
              <a:rPr lang="en-US" sz="4100" spc="-24">
                <a:solidFill>
                  <a:srgbClr val="000000"/>
                </a:solidFill>
                <a:latin typeface="Times New Roman Light"/>
              </a:rPr>
              <a:t> int length = strlen("Hello"); (length will be 5)</a:t>
            </a:r>
          </a:p>
          <a:p>
            <a:pPr algn="just">
              <a:lnSpc>
                <a:spcPts val="4428"/>
              </a:lnSpc>
            </a:pPr>
            <a:endParaRPr lang="en-US" sz="4100" spc="-24">
              <a:solidFill>
                <a:srgbClr val="000000"/>
              </a:solidFill>
              <a:latin typeface="Times New Roman Light"/>
            </a:endParaRPr>
          </a:p>
          <a:p>
            <a:pPr algn="just">
              <a:lnSpc>
                <a:spcPts val="4428"/>
              </a:lnSpc>
            </a:pPr>
            <a:r>
              <a:rPr lang="en-US" sz="4100" spc="-24">
                <a:solidFill>
                  <a:srgbClr val="000000"/>
                </a:solidFill>
                <a:latin typeface="Times New Roman Bold"/>
              </a:rPr>
              <a:t>strcpy() </a:t>
            </a:r>
            <a:r>
              <a:rPr lang="en-US" sz="4100" spc="-24">
                <a:solidFill>
                  <a:srgbClr val="000000"/>
                </a:solidFill>
                <a:latin typeface="Times New Roman Light"/>
              </a:rPr>
              <a:t>- Copies the contents of one string to another.</a:t>
            </a:r>
          </a:p>
          <a:p>
            <a:pPr algn="just">
              <a:lnSpc>
                <a:spcPts val="4428"/>
              </a:lnSpc>
            </a:pPr>
            <a:r>
              <a:rPr lang="en-US" sz="4100" spc="-24">
                <a:solidFill>
                  <a:srgbClr val="000000"/>
                </a:solidFill>
                <a:latin typeface="Times New Roman Bold"/>
              </a:rPr>
              <a:t>Usage: </a:t>
            </a:r>
            <a:r>
              <a:rPr lang="en-US" sz="4100" spc="-24">
                <a:solidFill>
                  <a:srgbClr val="000000"/>
                </a:solidFill>
                <a:latin typeface="Times New Roman Light"/>
              </a:rPr>
              <a:t>char *strcpy(char *dest, const char *src);</a:t>
            </a:r>
          </a:p>
          <a:p>
            <a:pPr algn="just">
              <a:lnSpc>
                <a:spcPts val="4428"/>
              </a:lnSpc>
            </a:pPr>
            <a:r>
              <a:rPr lang="en-US" sz="4100" spc="-24">
                <a:solidFill>
                  <a:srgbClr val="000000"/>
                </a:solidFill>
                <a:latin typeface="Times New Roman Bold"/>
              </a:rPr>
              <a:t>Ex:</a:t>
            </a:r>
            <a:r>
              <a:rPr lang="en-US" sz="4100" spc="-24">
                <a:solidFill>
                  <a:srgbClr val="000000"/>
                </a:solidFill>
                <a:latin typeface="Times New Roman Light"/>
              </a:rPr>
              <a:t> char destination[20]; strcpy(destination, "Copy this");</a:t>
            </a:r>
          </a:p>
          <a:p>
            <a:pPr algn="just">
              <a:lnSpc>
                <a:spcPts val="4428"/>
              </a:lnSpc>
            </a:pPr>
            <a:endParaRPr lang="en-US" sz="4100" spc="-24">
              <a:solidFill>
                <a:srgbClr val="000000"/>
              </a:solidFill>
              <a:latin typeface="Times New Roman Ligh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8999" y="477011"/>
            <a:ext cx="17149819" cy="8303385"/>
          </a:xfrm>
          <a:prstGeom prst="rect">
            <a:avLst/>
          </a:prstGeom>
        </p:spPr>
        <p:txBody>
          <a:bodyPr lIns="0" tIns="0" rIns="0" bIns="0" rtlCol="0" anchor="t">
            <a:spAutoFit/>
          </a:bodyPr>
          <a:lstStyle/>
          <a:p>
            <a:pPr algn="just">
              <a:lnSpc>
                <a:spcPts val="3944"/>
              </a:lnSpc>
            </a:pPr>
            <a:endParaRPr dirty="0"/>
          </a:p>
          <a:p>
            <a:pPr algn="just">
              <a:lnSpc>
                <a:spcPts val="5576"/>
              </a:lnSpc>
            </a:pPr>
            <a:r>
              <a:rPr lang="en-US" sz="4100" spc="-24" dirty="0" err="1">
                <a:solidFill>
                  <a:srgbClr val="000000"/>
                </a:solidFill>
                <a:latin typeface="Times New Roman Bold"/>
              </a:rPr>
              <a:t>strcat</a:t>
            </a:r>
            <a:r>
              <a:rPr lang="en-US" sz="4100" spc="-24" dirty="0">
                <a:solidFill>
                  <a:srgbClr val="000000"/>
                </a:solidFill>
                <a:latin typeface="Times New Roman Bold"/>
              </a:rPr>
              <a:t>() - </a:t>
            </a:r>
            <a:r>
              <a:rPr lang="en-US" sz="4100" spc="-24" dirty="0">
                <a:solidFill>
                  <a:srgbClr val="000000"/>
                </a:solidFill>
                <a:latin typeface="Times New Roman Light"/>
              </a:rPr>
              <a:t>Concatenates (appends) one string to the end of another.</a:t>
            </a:r>
          </a:p>
          <a:p>
            <a:pPr algn="just">
              <a:lnSpc>
                <a:spcPts val="5304"/>
              </a:lnSpc>
            </a:pPr>
            <a:r>
              <a:rPr lang="en-US" sz="3900" spc="-23" dirty="0">
                <a:solidFill>
                  <a:srgbClr val="000000"/>
                </a:solidFill>
                <a:latin typeface="Times New Roman Bold"/>
              </a:rPr>
              <a:t>Usage:</a:t>
            </a:r>
            <a:r>
              <a:rPr lang="en-US" sz="3900" spc="-23" dirty="0">
                <a:solidFill>
                  <a:srgbClr val="000000"/>
                </a:solidFill>
                <a:latin typeface="Times New Roman Light"/>
              </a:rPr>
              <a:t> char *</a:t>
            </a:r>
            <a:r>
              <a:rPr lang="en-US" sz="3900" spc="-23" dirty="0" err="1">
                <a:solidFill>
                  <a:srgbClr val="000000"/>
                </a:solidFill>
                <a:latin typeface="Times New Roman Light"/>
              </a:rPr>
              <a:t>strcat</a:t>
            </a:r>
            <a:r>
              <a:rPr lang="en-US" sz="3900" spc="-23" dirty="0">
                <a:solidFill>
                  <a:srgbClr val="000000"/>
                </a:solidFill>
                <a:latin typeface="Times New Roman Light"/>
              </a:rPr>
              <a:t>(char *</a:t>
            </a:r>
            <a:r>
              <a:rPr lang="en-US" sz="3900" spc="-23" dirty="0" err="1">
                <a:solidFill>
                  <a:srgbClr val="000000"/>
                </a:solidFill>
                <a:latin typeface="Times New Roman Light"/>
              </a:rPr>
              <a:t>dest</a:t>
            </a:r>
            <a:r>
              <a:rPr lang="en-US" sz="3900" spc="-23" dirty="0">
                <a:solidFill>
                  <a:srgbClr val="000000"/>
                </a:solidFill>
                <a:latin typeface="Times New Roman Light"/>
              </a:rPr>
              <a:t>, const char *</a:t>
            </a:r>
            <a:r>
              <a:rPr lang="en-US" sz="3900" spc="-23" dirty="0" err="1">
                <a:solidFill>
                  <a:srgbClr val="000000"/>
                </a:solidFill>
                <a:latin typeface="Times New Roman Light"/>
              </a:rPr>
              <a:t>src</a:t>
            </a:r>
            <a:r>
              <a:rPr lang="en-US" sz="3900" spc="-23" dirty="0">
                <a:solidFill>
                  <a:srgbClr val="000000"/>
                </a:solidFill>
                <a:latin typeface="Times New Roman Light"/>
              </a:rPr>
              <a:t>);</a:t>
            </a:r>
          </a:p>
          <a:p>
            <a:pPr algn="just">
              <a:lnSpc>
                <a:spcPts val="5304"/>
              </a:lnSpc>
            </a:pPr>
            <a:r>
              <a:rPr lang="en-US" sz="3900" spc="-23" dirty="0">
                <a:solidFill>
                  <a:srgbClr val="000000"/>
                </a:solidFill>
                <a:latin typeface="Times New Roman Bold"/>
              </a:rPr>
              <a:t>Ex:</a:t>
            </a:r>
            <a:r>
              <a:rPr lang="en-US" sz="3900" spc="-23" dirty="0">
                <a:solidFill>
                  <a:srgbClr val="000000"/>
                </a:solidFill>
                <a:latin typeface="Times New Roman Light"/>
              </a:rPr>
              <a:t> char str1[20] = "Hello"; char str2[] = ", World!"; </a:t>
            </a:r>
            <a:r>
              <a:rPr lang="en-US" sz="3900" spc="-23" dirty="0" err="1">
                <a:solidFill>
                  <a:srgbClr val="000000"/>
                </a:solidFill>
                <a:latin typeface="Times New Roman Light"/>
              </a:rPr>
              <a:t>strcat</a:t>
            </a:r>
            <a:r>
              <a:rPr lang="en-US" sz="3900" spc="-23" dirty="0">
                <a:solidFill>
                  <a:srgbClr val="000000"/>
                </a:solidFill>
                <a:latin typeface="Times New Roman Light"/>
              </a:rPr>
              <a:t>(str1, str2);</a:t>
            </a:r>
          </a:p>
          <a:p>
            <a:pPr algn="just">
              <a:lnSpc>
                <a:spcPts val="3944"/>
              </a:lnSpc>
            </a:pPr>
            <a:endParaRPr lang="en-US" sz="3900" spc="-23" dirty="0">
              <a:solidFill>
                <a:srgbClr val="000000"/>
              </a:solidFill>
              <a:latin typeface="Times New Roman Light"/>
            </a:endParaRPr>
          </a:p>
          <a:p>
            <a:pPr algn="just">
              <a:lnSpc>
                <a:spcPts val="5576"/>
              </a:lnSpc>
            </a:pPr>
            <a:r>
              <a:rPr lang="en-US" sz="4100" spc="-24" dirty="0" err="1">
                <a:solidFill>
                  <a:srgbClr val="000000"/>
                </a:solidFill>
                <a:latin typeface="Times New Roman Bold"/>
              </a:rPr>
              <a:t>strcmp</a:t>
            </a:r>
            <a:r>
              <a:rPr lang="en-US" sz="4100" spc="-24" dirty="0">
                <a:solidFill>
                  <a:srgbClr val="000000"/>
                </a:solidFill>
                <a:latin typeface="Times New Roman Bold"/>
              </a:rPr>
              <a:t>() - </a:t>
            </a:r>
            <a:r>
              <a:rPr lang="en-US" sz="4100" spc="-24" dirty="0">
                <a:solidFill>
                  <a:srgbClr val="000000"/>
                </a:solidFill>
                <a:latin typeface="Times New Roman Light"/>
              </a:rPr>
              <a:t>Compares two strings lexicographically.</a:t>
            </a:r>
          </a:p>
          <a:p>
            <a:pPr algn="just">
              <a:lnSpc>
                <a:spcPts val="5304"/>
              </a:lnSpc>
            </a:pPr>
            <a:r>
              <a:rPr lang="en-US" sz="3900" spc="-23" dirty="0">
                <a:solidFill>
                  <a:srgbClr val="000000"/>
                </a:solidFill>
                <a:latin typeface="Times New Roman Bold"/>
              </a:rPr>
              <a:t>Usage:</a:t>
            </a:r>
            <a:r>
              <a:rPr lang="en-US" sz="3900" spc="-23" dirty="0">
                <a:solidFill>
                  <a:srgbClr val="000000"/>
                </a:solidFill>
                <a:latin typeface="Times New Roman Light"/>
              </a:rPr>
              <a:t> int </a:t>
            </a:r>
            <a:r>
              <a:rPr lang="en-US" sz="3900" spc="-23" dirty="0" err="1">
                <a:solidFill>
                  <a:srgbClr val="000000"/>
                </a:solidFill>
                <a:latin typeface="Times New Roman Light"/>
              </a:rPr>
              <a:t>strcmp</a:t>
            </a:r>
            <a:r>
              <a:rPr lang="en-US" sz="3900" spc="-23" dirty="0">
                <a:solidFill>
                  <a:srgbClr val="000000"/>
                </a:solidFill>
                <a:latin typeface="Times New Roman Light"/>
              </a:rPr>
              <a:t>(const char *str1, const char *str2);</a:t>
            </a:r>
          </a:p>
          <a:p>
            <a:pPr algn="just">
              <a:lnSpc>
                <a:spcPts val="5304"/>
              </a:lnSpc>
            </a:pPr>
            <a:r>
              <a:rPr lang="en-US" sz="3900" spc="-23" dirty="0">
                <a:solidFill>
                  <a:srgbClr val="000000"/>
                </a:solidFill>
                <a:latin typeface="Times New Roman Bold"/>
              </a:rPr>
              <a:t>Ex:</a:t>
            </a:r>
            <a:r>
              <a:rPr lang="en-US" sz="3900" spc="-23" dirty="0">
                <a:solidFill>
                  <a:srgbClr val="000000"/>
                </a:solidFill>
                <a:latin typeface="Times New Roman Light"/>
              </a:rPr>
              <a:t> int result = </a:t>
            </a:r>
            <a:r>
              <a:rPr lang="en-US" sz="3900" spc="-23" dirty="0" err="1">
                <a:solidFill>
                  <a:srgbClr val="000000"/>
                </a:solidFill>
                <a:latin typeface="Times New Roman Light"/>
              </a:rPr>
              <a:t>strcmp</a:t>
            </a:r>
            <a:r>
              <a:rPr lang="en-US" sz="3900" spc="-23" dirty="0">
                <a:solidFill>
                  <a:srgbClr val="000000"/>
                </a:solidFill>
                <a:latin typeface="Times New Roman Light"/>
              </a:rPr>
              <a:t>("</a:t>
            </a:r>
            <a:r>
              <a:rPr lang="en-US" sz="3900" spc="-23" dirty="0" err="1">
                <a:solidFill>
                  <a:srgbClr val="000000"/>
                </a:solidFill>
                <a:latin typeface="Times New Roman Light"/>
              </a:rPr>
              <a:t>abc</a:t>
            </a:r>
            <a:r>
              <a:rPr lang="en-US" sz="3900" spc="-23" dirty="0">
                <a:solidFill>
                  <a:srgbClr val="000000"/>
                </a:solidFill>
                <a:latin typeface="Times New Roman Light"/>
              </a:rPr>
              <a:t>", "</a:t>
            </a:r>
            <a:r>
              <a:rPr lang="en-US" sz="3900" spc="-23" dirty="0" err="1">
                <a:solidFill>
                  <a:srgbClr val="000000"/>
                </a:solidFill>
                <a:latin typeface="Times New Roman Light"/>
              </a:rPr>
              <a:t>abd</a:t>
            </a:r>
            <a:r>
              <a:rPr lang="en-US" sz="3900" spc="-23" dirty="0">
                <a:solidFill>
                  <a:srgbClr val="000000"/>
                </a:solidFill>
                <a:latin typeface="Times New Roman Light"/>
              </a:rPr>
              <a:t>"); (result will be negative)</a:t>
            </a:r>
          </a:p>
          <a:p>
            <a:pPr algn="just">
              <a:lnSpc>
                <a:spcPts val="3944"/>
              </a:lnSpc>
            </a:pPr>
            <a:endParaRPr lang="en-US" sz="3900" spc="-23" dirty="0">
              <a:solidFill>
                <a:srgbClr val="000000"/>
              </a:solidFill>
              <a:latin typeface="Times New Roman Light"/>
            </a:endParaRPr>
          </a:p>
          <a:p>
            <a:pPr algn="just">
              <a:lnSpc>
                <a:spcPts val="5576"/>
              </a:lnSpc>
            </a:pPr>
            <a:r>
              <a:rPr lang="en-US" sz="4100" spc="-24" dirty="0" err="1">
                <a:solidFill>
                  <a:srgbClr val="000000"/>
                </a:solidFill>
                <a:latin typeface="Times New Roman Bold"/>
              </a:rPr>
              <a:t>strncpy</a:t>
            </a:r>
            <a:r>
              <a:rPr lang="en-US" sz="4100" spc="-24" dirty="0">
                <a:solidFill>
                  <a:srgbClr val="000000"/>
                </a:solidFill>
                <a:latin typeface="Times New Roman Bold"/>
              </a:rPr>
              <a:t>() and </a:t>
            </a:r>
            <a:r>
              <a:rPr lang="en-US" sz="4100" spc="-24" dirty="0" err="1">
                <a:solidFill>
                  <a:srgbClr val="000000"/>
                </a:solidFill>
                <a:latin typeface="Times New Roman Bold"/>
              </a:rPr>
              <a:t>strncat</a:t>
            </a:r>
            <a:r>
              <a:rPr lang="en-US" sz="4100" spc="-24" dirty="0">
                <a:solidFill>
                  <a:srgbClr val="000000"/>
                </a:solidFill>
                <a:latin typeface="Times New Roman Bold"/>
              </a:rPr>
              <a:t>():</a:t>
            </a:r>
          </a:p>
          <a:p>
            <a:pPr algn="just">
              <a:lnSpc>
                <a:spcPts val="5304"/>
              </a:lnSpc>
            </a:pPr>
            <a:r>
              <a:rPr lang="en-US" sz="3900" spc="-23" dirty="0">
                <a:solidFill>
                  <a:srgbClr val="000000"/>
                </a:solidFill>
                <a:latin typeface="Times New Roman Light"/>
              </a:rPr>
              <a:t>These are similar to strcpy and </a:t>
            </a:r>
            <a:r>
              <a:rPr lang="en-US" sz="3900" spc="-23" dirty="0" err="1">
                <a:solidFill>
                  <a:srgbClr val="000000"/>
                </a:solidFill>
                <a:latin typeface="Times New Roman Light"/>
              </a:rPr>
              <a:t>strcat</a:t>
            </a:r>
            <a:r>
              <a:rPr lang="en-US" sz="3900" spc="-23">
                <a:solidFill>
                  <a:srgbClr val="000000"/>
                </a:solidFill>
                <a:latin typeface="Times New Roman Light"/>
              </a:rPr>
              <a:t> but allow you to specify the number of characters to copy or concatenate, providing a level of control to avoid buffer overflow.</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719662"/>
            <a:ext cx="15590520" cy="1596771"/>
          </a:xfrm>
          <a:prstGeom prst="rect">
            <a:avLst/>
          </a:prstGeom>
        </p:spPr>
        <p:txBody>
          <a:bodyPr lIns="0" tIns="0" rIns="0" bIns="0" rtlCol="0" anchor="t">
            <a:spAutoFit/>
          </a:bodyPr>
          <a:lstStyle/>
          <a:p>
            <a:pPr algn="ctr">
              <a:lnSpc>
                <a:spcPts val="5832"/>
              </a:lnSpc>
            </a:pPr>
            <a:r>
              <a:rPr lang="en-US" sz="5400">
                <a:solidFill>
                  <a:srgbClr val="3A3A3A"/>
                </a:solidFill>
                <a:latin typeface="Times New Roman Bold"/>
              </a:rPr>
              <a:t> Length of the String</a:t>
            </a:r>
          </a:p>
          <a:p>
            <a:pPr algn="ctr">
              <a:lnSpc>
                <a:spcPts val="5832"/>
              </a:lnSpc>
            </a:pPr>
            <a:endParaRPr lang="en-US" sz="5400">
              <a:solidFill>
                <a:srgbClr val="3A3A3A"/>
              </a:solidFill>
              <a:latin typeface="Times New Roman Bold"/>
            </a:endParaRPr>
          </a:p>
        </p:txBody>
      </p:sp>
      <p:sp>
        <p:nvSpPr>
          <p:cNvPr id="3" name="TextBox 3"/>
          <p:cNvSpPr txBox="1"/>
          <p:nvPr/>
        </p:nvSpPr>
        <p:spPr>
          <a:xfrm>
            <a:off x="1348740" y="2566512"/>
            <a:ext cx="15590520" cy="6753145"/>
          </a:xfrm>
          <a:prstGeom prst="rect">
            <a:avLst/>
          </a:prstGeom>
        </p:spPr>
        <p:txBody>
          <a:bodyPr lIns="0" tIns="0" rIns="0" bIns="0" rtlCol="0" anchor="t">
            <a:spAutoFit/>
          </a:bodyPr>
          <a:lstStyle/>
          <a:p>
            <a:pPr>
              <a:lnSpc>
                <a:spcPts val="5205"/>
              </a:lnSpc>
            </a:pPr>
            <a:r>
              <a:rPr lang="en-US" sz="6024">
                <a:solidFill>
                  <a:srgbClr val="000000"/>
                </a:solidFill>
                <a:latin typeface="Times New Roman"/>
              </a:rPr>
              <a:t>#include &lt;stdio.h&gt;</a:t>
            </a:r>
          </a:p>
          <a:p>
            <a:pPr>
              <a:lnSpc>
                <a:spcPts val="5205"/>
              </a:lnSpc>
            </a:pPr>
            <a:r>
              <a:rPr lang="en-US" sz="6024">
                <a:solidFill>
                  <a:srgbClr val="000000"/>
                </a:solidFill>
                <a:latin typeface="Times New Roman"/>
              </a:rPr>
              <a:t>#include &lt;string.h&gt;</a:t>
            </a:r>
          </a:p>
          <a:p>
            <a:pPr>
              <a:lnSpc>
                <a:spcPts val="5205"/>
              </a:lnSpc>
            </a:pPr>
            <a:endParaRPr lang="en-US" sz="6024">
              <a:solidFill>
                <a:srgbClr val="000000"/>
              </a:solidFill>
              <a:latin typeface="Times New Roman"/>
            </a:endParaRPr>
          </a:p>
          <a:p>
            <a:pPr>
              <a:lnSpc>
                <a:spcPts val="5205"/>
              </a:lnSpc>
            </a:pPr>
            <a:r>
              <a:rPr lang="en-US" sz="6024">
                <a:solidFill>
                  <a:srgbClr val="000000"/>
                </a:solidFill>
                <a:latin typeface="Times New Roman"/>
              </a:rPr>
              <a:t>int main() {</a:t>
            </a:r>
          </a:p>
          <a:p>
            <a:pPr>
              <a:lnSpc>
                <a:spcPts val="5205"/>
              </a:lnSpc>
            </a:pPr>
            <a:r>
              <a:rPr lang="en-US" sz="6024">
                <a:solidFill>
                  <a:srgbClr val="000000"/>
                </a:solidFill>
                <a:latin typeface="Times New Roman"/>
              </a:rPr>
              <a:t>    char str[] = "Hello, World!";</a:t>
            </a:r>
          </a:p>
          <a:p>
            <a:pPr>
              <a:lnSpc>
                <a:spcPts val="5205"/>
              </a:lnSpc>
            </a:pPr>
            <a:r>
              <a:rPr lang="en-US" sz="6024">
                <a:solidFill>
                  <a:srgbClr val="000000"/>
                </a:solidFill>
                <a:latin typeface="Times New Roman"/>
              </a:rPr>
              <a:t>    int length = strlen(str);</a:t>
            </a:r>
          </a:p>
          <a:p>
            <a:pPr>
              <a:lnSpc>
                <a:spcPts val="5205"/>
              </a:lnSpc>
            </a:pPr>
            <a:r>
              <a:rPr lang="en-US" sz="6024">
                <a:solidFill>
                  <a:srgbClr val="000000"/>
                </a:solidFill>
                <a:latin typeface="Times New Roman"/>
              </a:rPr>
              <a:t>    printf("Length of the string: %d\n", length);</a:t>
            </a:r>
          </a:p>
          <a:p>
            <a:pPr>
              <a:lnSpc>
                <a:spcPts val="5205"/>
              </a:lnSpc>
            </a:pPr>
            <a:r>
              <a:rPr lang="en-US" sz="6024">
                <a:solidFill>
                  <a:srgbClr val="000000"/>
                </a:solidFill>
                <a:latin typeface="Times New Roman"/>
              </a:rPr>
              <a:t>    return 0;</a:t>
            </a:r>
          </a:p>
          <a:p>
            <a:pPr>
              <a:lnSpc>
                <a:spcPts val="5205"/>
              </a:lnSpc>
            </a:pPr>
            <a:r>
              <a:rPr lang="en-US" sz="6024">
                <a:solidFill>
                  <a:srgbClr val="000000"/>
                </a:solidFill>
                <a:latin typeface="Times New Roman"/>
              </a:rPr>
              <a:t>}</a:t>
            </a:r>
          </a:p>
          <a:p>
            <a:pPr algn="l">
              <a:lnSpc>
                <a:spcPts val="5205"/>
              </a:lnSpc>
            </a:pPr>
            <a:endParaRPr lang="en-US" sz="6024">
              <a:solidFill>
                <a:srgbClr val="000000"/>
              </a:solidFill>
              <a:latin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573215"/>
            <a:ext cx="15590520" cy="863346"/>
          </a:xfrm>
          <a:prstGeom prst="rect">
            <a:avLst/>
          </a:prstGeom>
        </p:spPr>
        <p:txBody>
          <a:bodyPr lIns="0" tIns="0" rIns="0" bIns="0" rtlCol="0" anchor="t">
            <a:spAutoFit/>
          </a:bodyPr>
          <a:lstStyle/>
          <a:p>
            <a:pPr algn="ctr">
              <a:lnSpc>
                <a:spcPts val="5832"/>
              </a:lnSpc>
            </a:pPr>
            <a:r>
              <a:rPr lang="en-US" sz="5400">
                <a:solidFill>
                  <a:srgbClr val="3A3A3A"/>
                </a:solidFill>
                <a:latin typeface="Times New Roman Bold"/>
              </a:rPr>
              <a:t>Changing Characters</a:t>
            </a:r>
          </a:p>
        </p:txBody>
      </p:sp>
      <p:sp>
        <p:nvSpPr>
          <p:cNvPr id="3" name="TextBox 3"/>
          <p:cNvSpPr txBox="1"/>
          <p:nvPr/>
        </p:nvSpPr>
        <p:spPr>
          <a:xfrm>
            <a:off x="1896865" y="2719959"/>
            <a:ext cx="11798380" cy="6538341"/>
          </a:xfrm>
          <a:prstGeom prst="rect">
            <a:avLst/>
          </a:prstGeom>
        </p:spPr>
        <p:txBody>
          <a:bodyPr lIns="0" tIns="0" rIns="0" bIns="0" rtlCol="0" anchor="t">
            <a:spAutoFit/>
          </a:bodyPr>
          <a:lstStyle/>
          <a:p>
            <a:pPr>
              <a:lnSpc>
                <a:spcPts val="6372"/>
              </a:lnSpc>
              <a:spcBef>
                <a:spcPct val="0"/>
              </a:spcBef>
            </a:pPr>
            <a:r>
              <a:rPr lang="en-US" sz="5900" spc="-35">
                <a:solidFill>
                  <a:srgbClr val="3A3A3A"/>
                </a:solidFill>
                <a:latin typeface="Times New Roman Light"/>
              </a:rPr>
              <a:t>#include &lt;stdio.h&gt;</a:t>
            </a:r>
          </a:p>
          <a:p>
            <a:pPr>
              <a:lnSpc>
                <a:spcPts val="6372"/>
              </a:lnSpc>
              <a:spcBef>
                <a:spcPct val="0"/>
              </a:spcBef>
            </a:pPr>
            <a:endParaRPr lang="en-US" sz="5900" spc="-35">
              <a:solidFill>
                <a:srgbClr val="3A3A3A"/>
              </a:solidFill>
              <a:latin typeface="Times New Roman Light"/>
            </a:endParaRPr>
          </a:p>
          <a:p>
            <a:pPr>
              <a:lnSpc>
                <a:spcPts val="6372"/>
              </a:lnSpc>
              <a:spcBef>
                <a:spcPct val="0"/>
              </a:spcBef>
            </a:pPr>
            <a:r>
              <a:rPr lang="en-US" sz="5900" spc="-35">
                <a:solidFill>
                  <a:srgbClr val="3A3A3A"/>
                </a:solidFill>
                <a:latin typeface="Times New Roman Light"/>
              </a:rPr>
              <a:t>int main() {</a:t>
            </a:r>
          </a:p>
          <a:p>
            <a:pPr>
              <a:lnSpc>
                <a:spcPts val="6372"/>
              </a:lnSpc>
              <a:spcBef>
                <a:spcPct val="0"/>
              </a:spcBef>
            </a:pPr>
            <a:r>
              <a:rPr lang="en-US" sz="5900" spc="-35">
                <a:solidFill>
                  <a:srgbClr val="3A3A3A"/>
                </a:solidFill>
                <a:latin typeface="Times New Roman Light"/>
              </a:rPr>
              <a:t>    char str[] = "Hello";</a:t>
            </a:r>
          </a:p>
          <a:p>
            <a:pPr>
              <a:lnSpc>
                <a:spcPts val="6372"/>
              </a:lnSpc>
              <a:spcBef>
                <a:spcPct val="0"/>
              </a:spcBef>
            </a:pPr>
            <a:r>
              <a:rPr lang="en-US" sz="5900" spc="-35">
                <a:solidFill>
                  <a:srgbClr val="3A3A3A"/>
                </a:solidFill>
                <a:latin typeface="Times New Roman Light"/>
              </a:rPr>
              <a:t>    str[0] = 'h';</a:t>
            </a:r>
          </a:p>
          <a:p>
            <a:pPr>
              <a:lnSpc>
                <a:spcPts val="6372"/>
              </a:lnSpc>
              <a:spcBef>
                <a:spcPct val="0"/>
              </a:spcBef>
            </a:pPr>
            <a:r>
              <a:rPr lang="en-US" sz="5900" spc="-35">
                <a:solidFill>
                  <a:srgbClr val="3A3A3A"/>
                </a:solidFill>
                <a:latin typeface="Times New Roman Light"/>
              </a:rPr>
              <a:t>    printf("Modified string: %s\n", str);</a:t>
            </a:r>
          </a:p>
          <a:p>
            <a:pPr>
              <a:lnSpc>
                <a:spcPts val="6372"/>
              </a:lnSpc>
              <a:spcBef>
                <a:spcPct val="0"/>
              </a:spcBef>
            </a:pPr>
            <a:r>
              <a:rPr lang="en-US" sz="5900" spc="-35">
                <a:solidFill>
                  <a:srgbClr val="3A3A3A"/>
                </a:solidFill>
                <a:latin typeface="Times New Roman Light"/>
              </a:rPr>
              <a:t>    return 0;</a:t>
            </a:r>
          </a:p>
          <a:p>
            <a:pPr>
              <a:lnSpc>
                <a:spcPts val="6372"/>
              </a:lnSpc>
              <a:spcBef>
                <a:spcPct val="0"/>
              </a:spcBef>
            </a:pPr>
            <a:r>
              <a:rPr lang="en-US" sz="5900" spc="-35">
                <a:solidFill>
                  <a:srgbClr val="3A3A3A"/>
                </a:solidFill>
                <a:latin typeface="Times New Roman Light"/>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320464"/>
            <a:ext cx="15590520" cy="894969"/>
          </a:xfrm>
          <a:prstGeom prst="rect">
            <a:avLst/>
          </a:prstGeom>
        </p:spPr>
        <p:txBody>
          <a:bodyPr lIns="0" tIns="0" rIns="0" bIns="0" rtlCol="0" anchor="t">
            <a:spAutoFit/>
          </a:bodyPr>
          <a:lstStyle/>
          <a:p>
            <a:pPr algn="ctr">
              <a:lnSpc>
                <a:spcPts val="6048"/>
              </a:lnSpc>
            </a:pPr>
            <a:r>
              <a:rPr lang="en-US" sz="5600">
                <a:solidFill>
                  <a:srgbClr val="3A3A3A"/>
                </a:solidFill>
                <a:latin typeface="Times New Roman Bold"/>
              </a:rPr>
              <a:t>Reverse a String</a:t>
            </a:r>
          </a:p>
        </p:txBody>
      </p:sp>
      <p:sp>
        <p:nvSpPr>
          <p:cNvPr id="3" name="TextBox 3"/>
          <p:cNvSpPr txBox="1"/>
          <p:nvPr/>
        </p:nvSpPr>
        <p:spPr>
          <a:xfrm>
            <a:off x="170457" y="1263058"/>
            <a:ext cx="9321803" cy="4246397"/>
          </a:xfrm>
          <a:prstGeom prst="rect">
            <a:avLst/>
          </a:prstGeom>
        </p:spPr>
        <p:txBody>
          <a:bodyPr lIns="0" tIns="0" rIns="0" bIns="0" rtlCol="0" anchor="t">
            <a:spAutoFit/>
          </a:bodyPr>
          <a:lstStyle/>
          <a:p>
            <a:pPr algn="l">
              <a:lnSpc>
                <a:spcPts val="3628"/>
              </a:lnSpc>
            </a:pPr>
            <a:r>
              <a:rPr lang="en-US" sz="4200" spc="39">
                <a:solidFill>
                  <a:srgbClr val="000000"/>
                </a:solidFill>
                <a:latin typeface="Times New Roman"/>
              </a:rPr>
              <a:t>#include&lt;stdio.h&gt;</a:t>
            </a:r>
          </a:p>
          <a:p>
            <a:pPr algn="l">
              <a:lnSpc>
                <a:spcPts val="3628"/>
              </a:lnSpc>
            </a:pPr>
            <a:r>
              <a:rPr lang="en-US" sz="4200" spc="39">
                <a:solidFill>
                  <a:srgbClr val="000000"/>
                </a:solidFill>
                <a:latin typeface="Times New Roman"/>
              </a:rPr>
              <a:t>#include&lt;string.h&gt; </a:t>
            </a:r>
          </a:p>
          <a:p>
            <a:pPr algn="l">
              <a:lnSpc>
                <a:spcPts val="3628"/>
              </a:lnSpc>
            </a:pPr>
            <a:r>
              <a:rPr lang="en-US" sz="4200" spc="39">
                <a:solidFill>
                  <a:srgbClr val="000000"/>
                </a:solidFill>
                <a:latin typeface="Times New Roman"/>
              </a:rPr>
              <a:t>int main() </a:t>
            </a:r>
          </a:p>
          <a:p>
            <a:pPr algn="l">
              <a:lnSpc>
                <a:spcPts val="3628"/>
              </a:lnSpc>
            </a:pPr>
            <a:r>
              <a:rPr lang="en-US" sz="4200" spc="39">
                <a:solidFill>
                  <a:srgbClr val="000000"/>
                </a:solidFill>
                <a:latin typeface="Times New Roman"/>
              </a:rPr>
              <a:t>{</a:t>
            </a:r>
          </a:p>
          <a:p>
            <a:pPr algn="l">
              <a:lnSpc>
                <a:spcPts val="3628"/>
              </a:lnSpc>
            </a:pPr>
            <a:r>
              <a:rPr lang="en-US" sz="4200" spc="39">
                <a:solidFill>
                  <a:srgbClr val="000000"/>
                </a:solidFill>
                <a:latin typeface="Times New Roman"/>
              </a:rPr>
              <a:t>    char str[20];</a:t>
            </a:r>
          </a:p>
          <a:p>
            <a:pPr algn="l">
              <a:lnSpc>
                <a:spcPts val="3628"/>
              </a:lnSpc>
            </a:pPr>
            <a:r>
              <a:rPr lang="en-US" sz="4200" spc="39">
                <a:solidFill>
                  <a:srgbClr val="000000"/>
                </a:solidFill>
                <a:latin typeface="Times New Roman"/>
              </a:rPr>
              <a:t>    printf("Enter String: ");</a:t>
            </a:r>
          </a:p>
          <a:p>
            <a:pPr algn="l">
              <a:lnSpc>
                <a:spcPts val="3628"/>
              </a:lnSpc>
            </a:pPr>
            <a:r>
              <a:rPr lang="en-US" sz="4200" spc="39">
                <a:solidFill>
                  <a:srgbClr val="000000"/>
                </a:solidFill>
                <a:latin typeface="Times New Roman"/>
              </a:rPr>
              <a:t>    gets(str);</a:t>
            </a:r>
          </a:p>
          <a:p>
            <a:pPr algn="l">
              <a:lnSpc>
                <a:spcPts val="3628"/>
              </a:lnSpc>
            </a:pPr>
            <a:r>
              <a:rPr lang="en-US" sz="4200" spc="39">
                <a:solidFill>
                  <a:srgbClr val="000000"/>
                </a:solidFill>
                <a:latin typeface="Times New Roman"/>
              </a:rPr>
              <a:t>    printf("Entered string is: %s\n",str);</a:t>
            </a:r>
          </a:p>
          <a:p>
            <a:pPr algn="l">
              <a:lnSpc>
                <a:spcPts val="3628"/>
              </a:lnSpc>
            </a:pPr>
            <a:r>
              <a:rPr lang="en-US" sz="4200" spc="39">
                <a:solidFill>
                  <a:srgbClr val="000000"/>
                </a:solidFill>
                <a:latin typeface="Times New Roman"/>
              </a:rPr>
              <a:t>    int start=0,end=strlen(str)-1;</a:t>
            </a:r>
          </a:p>
        </p:txBody>
      </p:sp>
      <p:sp>
        <p:nvSpPr>
          <p:cNvPr id="4" name="TextBox 4"/>
          <p:cNvSpPr txBox="1"/>
          <p:nvPr/>
        </p:nvSpPr>
        <p:spPr>
          <a:xfrm>
            <a:off x="9492260" y="5126203"/>
            <a:ext cx="8677874" cy="5160797"/>
          </a:xfrm>
          <a:prstGeom prst="rect">
            <a:avLst/>
          </a:prstGeom>
        </p:spPr>
        <p:txBody>
          <a:bodyPr lIns="0" tIns="0" rIns="0" bIns="0" rtlCol="0" anchor="t">
            <a:spAutoFit/>
          </a:bodyPr>
          <a:lstStyle/>
          <a:p>
            <a:pPr algn="l">
              <a:lnSpc>
                <a:spcPts val="3628"/>
              </a:lnSpc>
            </a:pPr>
            <a:r>
              <a:rPr lang="en-US" sz="4200" spc="39">
                <a:solidFill>
                  <a:srgbClr val="000000"/>
                </a:solidFill>
                <a:latin typeface="Times New Roman"/>
              </a:rPr>
              <a:t> while(start&lt;end)</a:t>
            </a:r>
          </a:p>
          <a:p>
            <a:pPr algn="l">
              <a:lnSpc>
                <a:spcPts val="3628"/>
              </a:lnSpc>
            </a:pPr>
            <a:r>
              <a:rPr lang="en-US" sz="4200" spc="39">
                <a:solidFill>
                  <a:srgbClr val="000000"/>
                </a:solidFill>
                <a:latin typeface="Times New Roman"/>
              </a:rPr>
              <a:t>    {</a:t>
            </a:r>
          </a:p>
          <a:p>
            <a:pPr algn="l">
              <a:lnSpc>
                <a:spcPts val="3628"/>
              </a:lnSpc>
            </a:pPr>
            <a:r>
              <a:rPr lang="en-US" sz="4200" spc="39">
                <a:solidFill>
                  <a:srgbClr val="000000"/>
                </a:solidFill>
                <a:latin typeface="Times New Roman"/>
              </a:rPr>
              <a:t>        char temp=str[start];</a:t>
            </a:r>
          </a:p>
          <a:p>
            <a:pPr algn="l">
              <a:lnSpc>
                <a:spcPts val="3628"/>
              </a:lnSpc>
            </a:pPr>
            <a:r>
              <a:rPr lang="en-US" sz="4200" spc="39">
                <a:solidFill>
                  <a:srgbClr val="000000"/>
                </a:solidFill>
                <a:latin typeface="Times New Roman"/>
              </a:rPr>
              <a:t>        str[start]=str[end];</a:t>
            </a:r>
          </a:p>
          <a:p>
            <a:pPr algn="l">
              <a:lnSpc>
                <a:spcPts val="3628"/>
              </a:lnSpc>
            </a:pPr>
            <a:r>
              <a:rPr lang="en-US" sz="4200" spc="39">
                <a:solidFill>
                  <a:srgbClr val="000000"/>
                </a:solidFill>
                <a:latin typeface="Times New Roman"/>
              </a:rPr>
              <a:t>        str[end]=temp;</a:t>
            </a:r>
          </a:p>
          <a:p>
            <a:pPr algn="l">
              <a:lnSpc>
                <a:spcPts val="3628"/>
              </a:lnSpc>
            </a:pPr>
            <a:r>
              <a:rPr lang="en-US" sz="4200" spc="39">
                <a:solidFill>
                  <a:srgbClr val="000000"/>
                </a:solidFill>
                <a:latin typeface="Times New Roman"/>
              </a:rPr>
              <a:t>        start++;</a:t>
            </a:r>
          </a:p>
          <a:p>
            <a:pPr algn="l">
              <a:lnSpc>
                <a:spcPts val="3628"/>
              </a:lnSpc>
            </a:pPr>
            <a:r>
              <a:rPr lang="en-US" sz="4200" spc="39">
                <a:solidFill>
                  <a:srgbClr val="000000"/>
                </a:solidFill>
                <a:latin typeface="Times New Roman"/>
              </a:rPr>
              <a:t>        end--;</a:t>
            </a:r>
          </a:p>
          <a:p>
            <a:pPr algn="l">
              <a:lnSpc>
                <a:spcPts val="3628"/>
              </a:lnSpc>
            </a:pPr>
            <a:r>
              <a:rPr lang="en-US" sz="4200" spc="39">
                <a:solidFill>
                  <a:srgbClr val="000000"/>
                </a:solidFill>
                <a:latin typeface="Times New Roman"/>
              </a:rPr>
              <a:t>    }</a:t>
            </a:r>
          </a:p>
          <a:p>
            <a:pPr algn="l">
              <a:lnSpc>
                <a:spcPts val="3628"/>
              </a:lnSpc>
            </a:pPr>
            <a:r>
              <a:rPr lang="en-US" sz="4200" spc="39">
                <a:solidFill>
                  <a:srgbClr val="000000"/>
                </a:solidFill>
                <a:latin typeface="Times New Roman"/>
              </a:rPr>
              <a:t>    printf("Reversed string is: %s",str);</a:t>
            </a:r>
          </a:p>
          <a:p>
            <a:pPr algn="l">
              <a:lnSpc>
                <a:spcPts val="3628"/>
              </a:lnSpc>
            </a:pPr>
            <a:r>
              <a:rPr lang="en-US" sz="4200" spc="39">
                <a:solidFill>
                  <a:srgbClr val="000000"/>
                </a:solidFill>
                <a:latin typeface="Times New Roman"/>
              </a:rPr>
              <a:t>    return 0;</a:t>
            </a:r>
          </a:p>
          <a:p>
            <a:pPr algn="l">
              <a:lnSpc>
                <a:spcPts val="3628"/>
              </a:lnSpc>
            </a:pPr>
            <a:r>
              <a:rPr lang="en-US" sz="4200" spc="39">
                <a:solidFill>
                  <a:srgbClr val="000000"/>
                </a:solidFill>
                <a:latin typeface="Times New Roman"/>
              </a:rPr>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77836"/>
            <a:ext cx="15590520" cy="768477"/>
          </a:xfrm>
          <a:prstGeom prst="rect">
            <a:avLst/>
          </a:prstGeom>
        </p:spPr>
        <p:txBody>
          <a:bodyPr lIns="0" tIns="0" rIns="0" bIns="0" rtlCol="0" anchor="t">
            <a:spAutoFit/>
          </a:bodyPr>
          <a:lstStyle/>
          <a:p>
            <a:pPr algn="ctr">
              <a:lnSpc>
                <a:spcPts val="5184"/>
              </a:lnSpc>
            </a:pPr>
            <a:r>
              <a:rPr lang="en-US" sz="4800">
                <a:solidFill>
                  <a:srgbClr val="3A3A3A"/>
                </a:solidFill>
                <a:latin typeface="Times New Roman Bold"/>
              </a:rPr>
              <a:t>String Palindrome </a:t>
            </a:r>
          </a:p>
        </p:txBody>
      </p:sp>
      <p:sp>
        <p:nvSpPr>
          <p:cNvPr id="3" name="TextBox 3"/>
          <p:cNvSpPr txBox="1"/>
          <p:nvPr/>
        </p:nvSpPr>
        <p:spPr>
          <a:xfrm>
            <a:off x="1668780" y="2652978"/>
            <a:ext cx="15590520" cy="1816608"/>
          </a:xfrm>
          <a:prstGeom prst="rect">
            <a:avLst/>
          </a:prstGeom>
        </p:spPr>
        <p:txBody>
          <a:bodyPr lIns="0" tIns="0" rIns="0" bIns="0" rtlCol="0" anchor="t">
            <a:spAutoFit/>
          </a:bodyPr>
          <a:lstStyle/>
          <a:p>
            <a:pPr marL="760095" lvl="1" indent="-380048" algn="l">
              <a:lnSpc>
                <a:spcPts val="4536"/>
              </a:lnSpc>
              <a:buFont typeface="Arial"/>
              <a:buChar char="•"/>
            </a:pPr>
            <a:r>
              <a:rPr lang="en-US" sz="4200">
                <a:solidFill>
                  <a:srgbClr val="3A3A3A"/>
                </a:solidFill>
                <a:latin typeface="Times New Roman Bold"/>
              </a:rPr>
              <a:t>Input:</a:t>
            </a:r>
            <a:r>
              <a:rPr lang="en-US" sz="4200">
                <a:solidFill>
                  <a:srgbClr val="3A3A3A"/>
                </a:solidFill>
                <a:latin typeface="Times New Roman"/>
              </a:rPr>
              <a:t> String = “ABEEBA”</a:t>
            </a:r>
          </a:p>
          <a:p>
            <a:pPr marL="760095" lvl="1" indent="-380048" algn="l">
              <a:lnSpc>
                <a:spcPts val="4536"/>
              </a:lnSpc>
            </a:pPr>
            <a:r>
              <a:rPr lang="en-US" sz="4200">
                <a:solidFill>
                  <a:srgbClr val="3A3A3A"/>
                </a:solidFill>
                <a:latin typeface="Times New Roman Bold"/>
              </a:rPr>
              <a:t>Output:</a:t>
            </a:r>
            <a:r>
              <a:rPr lang="en-US" sz="4200">
                <a:solidFill>
                  <a:srgbClr val="3A3A3A"/>
                </a:solidFill>
                <a:latin typeface="Times New Roman"/>
              </a:rPr>
              <a:t> ABEEBA is a Palindrome</a:t>
            </a:r>
          </a:p>
          <a:p>
            <a:pPr marL="760095" lvl="1" indent="-380048" algn="l">
              <a:lnSpc>
                <a:spcPts val="4536"/>
              </a:lnSpc>
            </a:pPr>
            <a:endParaRPr lang="en-US" sz="4200">
              <a:solidFill>
                <a:srgbClr val="3A3A3A"/>
              </a:solid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0423" y="2468524"/>
            <a:ext cx="8239617" cy="6224270"/>
          </a:xfrm>
          <a:prstGeom prst="rect">
            <a:avLst/>
          </a:prstGeom>
        </p:spPr>
        <p:txBody>
          <a:bodyPr lIns="0" tIns="0" rIns="0" bIns="0" rtlCol="0" anchor="t">
            <a:spAutoFit/>
          </a:bodyPr>
          <a:lstStyle/>
          <a:p>
            <a:pPr marL="690881" lvl="1" indent="-345440" algn="just">
              <a:lnSpc>
                <a:spcPts val="4480"/>
              </a:lnSpc>
              <a:buFont typeface="Arial"/>
              <a:buChar char="•"/>
            </a:pPr>
            <a:r>
              <a:rPr lang="en-US" sz="3200" spc="51">
                <a:solidFill>
                  <a:srgbClr val="000000"/>
                </a:solidFill>
                <a:latin typeface="Times New Roman"/>
              </a:rPr>
              <a:t>They should start with an alphabet but not any other character except underscore.</a:t>
            </a:r>
          </a:p>
          <a:p>
            <a:pPr marL="690881" lvl="1" indent="-345440" algn="just">
              <a:lnSpc>
                <a:spcPts val="4480"/>
              </a:lnSpc>
              <a:buFont typeface="Arial"/>
              <a:buChar char="•"/>
            </a:pPr>
            <a:r>
              <a:rPr lang="en-US" sz="3200" spc="51">
                <a:solidFill>
                  <a:srgbClr val="000000"/>
                </a:solidFill>
                <a:latin typeface="Times New Roman"/>
              </a:rPr>
              <a:t>It should not start with a digit.</a:t>
            </a:r>
          </a:p>
          <a:p>
            <a:pPr marL="690881" lvl="1" indent="-345440" algn="just">
              <a:lnSpc>
                <a:spcPts val="4480"/>
              </a:lnSpc>
              <a:buFont typeface="Arial"/>
              <a:buChar char="•"/>
            </a:pPr>
            <a:r>
              <a:rPr lang="en-US" sz="3200" spc="51">
                <a:solidFill>
                  <a:srgbClr val="000000"/>
                </a:solidFill>
                <a:latin typeface="Times New Roman"/>
              </a:rPr>
              <a:t>C is case sensitive</a:t>
            </a:r>
          </a:p>
          <a:p>
            <a:pPr marL="690881" lvl="1" indent="-345440" algn="just">
              <a:lnSpc>
                <a:spcPts val="4480"/>
              </a:lnSpc>
              <a:buFont typeface="Arial"/>
              <a:buChar char="•"/>
            </a:pPr>
            <a:r>
              <a:rPr lang="en-US" sz="3200" spc="51">
                <a:solidFill>
                  <a:srgbClr val="000000"/>
                </a:solidFill>
                <a:latin typeface="Times New Roman"/>
              </a:rPr>
              <a:t>It should not be a keyword.</a:t>
            </a:r>
          </a:p>
          <a:p>
            <a:pPr marL="690881" lvl="1" indent="-345440" algn="just">
              <a:lnSpc>
                <a:spcPts val="4480"/>
              </a:lnSpc>
              <a:buFont typeface="Arial"/>
              <a:buChar char="•"/>
            </a:pPr>
            <a:r>
              <a:rPr lang="en-US" sz="3200" spc="51">
                <a:solidFill>
                  <a:srgbClr val="000000"/>
                </a:solidFill>
                <a:latin typeface="Times New Roman"/>
              </a:rPr>
              <a:t>Whitespace between the variable name is not allowed, means identifier should be a single word, but to join the words we can use underscore (_).</a:t>
            </a:r>
          </a:p>
          <a:p>
            <a:pPr>
              <a:lnSpc>
                <a:spcPts val="4480"/>
              </a:lnSpc>
            </a:pPr>
            <a:endParaRPr lang="en-US" sz="3200" spc="51">
              <a:solidFill>
                <a:srgbClr val="000000"/>
              </a:solidFill>
              <a:latin typeface="Times New Roman"/>
            </a:endParaRPr>
          </a:p>
        </p:txBody>
      </p:sp>
      <p:sp>
        <p:nvSpPr>
          <p:cNvPr id="3" name="Freeform 3"/>
          <p:cNvSpPr/>
          <p:nvPr/>
        </p:nvSpPr>
        <p:spPr>
          <a:xfrm>
            <a:off x="9144000" y="3616614"/>
            <a:ext cx="8858695" cy="4613890"/>
          </a:xfrm>
          <a:custGeom>
            <a:avLst/>
            <a:gdLst/>
            <a:ahLst/>
            <a:cxnLst/>
            <a:rect l="l" t="t" r="r" b="b"/>
            <a:pathLst>
              <a:path w="8858695" h="4613890">
                <a:moveTo>
                  <a:pt x="0" y="0"/>
                </a:moveTo>
                <a:lnTo>
                  <a:pt x="8858695" y="0"/>
                </a:lnTo>
                <a:lnTo>
                  <a:pt x="8858695" y="4613890"/>
                </a:lnTo>
                <a:lnTo>
                  <a:pt x="0" y="4613890"/>
                </a:lnTo>
                <a:lnTo>
                  <a:pt x="0" y="0"/>
                </a:lnTo>
                <a:close/>
              </a:path>
            </a:pathLst>
          </a:custGeom>
          <a:blipFill>
            <a:blip r:embed="rId2"/>
            <a:stretch>
              <a:fillRect r="-9858"/>
            </a:stretch>
          </a:blipFill>
        </p:spPr>
      </p:sp>
      <p:sp>
        <p:nvSpPr>
          <p:cNvPr id="4" name="TextBox 4"/>
          <p:cNvSpPr txBox="1"/>
          <p:nvPr/>
        </p:nvSpPr>
        <p:spPr>
          <a:xfrm>
            <a:off x="1028700" y="838200"/>
            <a:ext cx="9220914" cy="916305"/>
          </a:xfrm>
          <a:prstGeom prst="rect">
            <a:avLst/>
          </a:prstGeom>
        </p:spPr>
        <p:txBody>
          <a:bodyPr lIns="0" tIns="0" rIns="0" bIns="0" rtlCol="0" anchor="t">
            <a:spAutoFit/>
          </a:bodyPr>
          <a:lstStyle/>
          <a:p>
            <a:pPr>
              <a:lnSpc>
                <a:spcPts val="6719"/>
              </a:lnSpc>
              <a:spcBef>
                <a:spcPct val="0"/>
              </a:spcBef>
            </a:pPr>
            <a:r>
              <a:rPr lang="en-US" sz="4800">
                <a:solidFill>
                  <a:srgbClr val="000000"/>
                </a:solidFill>
                <a:latin typeface="Times New Roman Bold"/>
              </a:rPr>
              <a:t>Rules for constructing variable name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0068" y="1771537"/>
            <a:ext cx="8553932" cy="7164019"/>
          </a:xfrm>
          <a:prstGeom prst="rect">
            <a:avLst/>
          </a:prstGeom>
        </p:spPr>
        <p:txBody>
          <a:bodyPr lIns="0" tIns="0" rIns="0" bIns="0" rtlCol="0" anchor="t">
            <a:spAutoFit/>
          </a:bodyPr>
          <a:lstStyle/>
          <a:p>
            <a:pPr>
              <a:lnSpc>
                <a:spcPts val="4032"/>
              </a:lnSpc>
            </a:pPr>
            <a:r>
              <a:rPr lang="en-US" sz="4200">
                <a:solidFill>
                  <a:srgbClr val="000000"/>
                </a:solidFill>
                <a:latin typeface="Times New Roman"/>
              </a:rPr>
              <a:t>#include &lt;stdio.h&gt;</a:t>
            </a:r>
          </a:p>
          <a:p>
            <a:pPr>
              <a:lnSpc>
                <a:spcPts val="4032"/>
              </a:lnSpc>
            </a:pPr>
            <a:r>
              <a:rPr lang="en-US" sz="4200">
                <a:solidFill>
                  <a:srgbClr val="000000"/>
                </a:solidFill>
                <a:latin typeface="Times New Roman"/>
              </a:rPr>
              <a:t>#include &lt;string.h&gt;</a:t>
            </a:r>
          </a:p>
          <a:p>
            <a:pPr>
              <a:lnSpc>
                <a:spcPts val="4032"/>
              </a:lnSpc>
            </a:pPr>
            <a:r>
              <a:rPr lang="en-US" sz="4200">
                <a:solidFill>
                  <a:srgbClr val="000000"/>
                </a:solidFill>
                <a:latin typeface="Times New Roman"/>
              </a:rPr>
              <a:t>int isPalindrome(char str[]) {</a:t>
            </a:r>
          </a:p>
          <a:p>
            <a:pPr>
              <a:lnSpc>
                <a:spcPts val="4032"/>
              </a:lnSpc>
            </a:pPr>
            <a:r>
              <a:rPr lang="en-US" sz="4200">
                <a:solidFill>
                  <a:srgbClr val="000000"/>
                </a:solidFill>
                <a:latin typeface="Times New Roman"/>
              </a:rPr>
              <a:t>    int left = 0;</a:t>
            </a:r>
          </a:p>
          <a:p>
            <a:pPr>
              <a:lnSpc>
                <a:spcPts val="4032"/>
              </a:lnSpc>
            </a:pPr>
            <a:r>
              <a:rPr lang="en-US" sz="4200">
                <a:solidFill>
                  <a:srgbClr val="000000"/>
                </a:solidFill>
                <a:latin typeface="Times New Roman"/>
              </a:rPr>
              <a:t>    int right = strlen(str) - 1;</a:t>
            </a:r>
          </a:p>
          <a:p>
            <a:pPr>
              <a:lnSpc>
                <a:spcPts val="4032"/>
              </a:lnSpc>
            </a:pPr>
            <a:r>
              <a:rPr lang="en-US" sz="4200">
                <a:solidFill>
                  <a:srgbClr val="000000"/>
                </a:solidFill>
                <a:latin typeface="Times New Roman"/>
              </a:rPr>
              <a:t>    while (left &lt; right) {</a:t>
            </a:r>
          </a:p>
          <a:p>
            <a:pPr>
              <a:lnSpc>
                <a:spcPts val="4032"/>
              </a:lnSpc>
            </a:pPr>
            <a:r>
              <a:rPr lang="en-US" sz="4200">
                <a:solidFill>
                  <a:srgbClr val="000000"/>
                </a:solidFill>
                <a:latin typeface="Times New Roman"/>
              </a:rPr>
              <a:t>        if (str[left] != str[right]) {</a:t>
            </a:r>
          </a:p>
          <a:p>
            <a:pPr>
              <a:lnSpc>
                <a:spcPts val="4032"/>
              </a:lnSpc>
            </a:pPr>
            <a:r>
              <a:rPr lang="en-US" sz="4200">
                <a:solidFill>
                  <a:srgbClr val="000000"/>
                </a:solidFill>
                <a:latin typeface="Times New Roman"/>
              </a:rPr>
              <a:t>            return 0; </a:t>
            </a:r>
          </a:p>
          <a:p>
            <a:pPr>
              <a:lnSpc>
                <a:spcPts val="4032"/>
              </a:lnSpc>
            </a:pPr>
            <a:r>
              <a:rPr lang="en-US" sz="4200">
                <a:solidFill>
                  <a:srgbClr val="000000"/>
                </a:solidFill>
                <a:latin typeface="Times New Roman"/>
              </a:rPr>
              <a:t>        }</a:t>
            </a:r>
          </a:p>
          <a:p>
            <a:pPr>
              <a:lnSpc>
                <a:spcPts val="4032"/>
              </a:lnSpc>
            </a:pPr>
            <a:r>
              <a:rPr lang="en-US" sz="4200">
                <a:solidFill>
                  <a:srgbClr val="000000"/>
                </a:solidFill>
                <a:latin typeface="Times New Roman"/>
              </a:rPr>
              <a:t>        left++;</a:t>
            </a:r>
          </a:p>
          <a:p>
            <a:pPr>
              <a:lnSpc>
                <a:spcPts val="4032"/>
              </a:lnSpc>
            </a:pPr>
            <a:r>
              <a:rPr lang="en-US" sz="4200">
                <a:solidFill>
                  <a:srgbClr val="000000"/>
                </a:solidFill>
                <a:latin typeface="Times New Roman"/>
              </a:rPr>
              <a:t>        right--;</a:t>
            </a:r>
          </a:p>
          <a:p>
            <a:pPr>
              <a:lnSpc>
                <a:spcPts val="4032"/>
              </a:lnSpc>
            </a:pPr>
            <a:r>
              <a:rPr lang="en-US" sz="4200">
                <a:solidFill>
                  <a:srgbClr val="000000"/>
                </a:solidFill>
                <a:latin typeface="Times New Roman"/>
              </a:rPr>
              <a:t>    }</a:t>
            </a:r>
          </a:p>
          <a:p>
            <a:pPr>
              <a:lnSpc>
                <a:spcPts val="4032"/>
              </a:lnSpc>
            </a:pPr>
            <a:r>
              <a:rPr lang="en-US" sz="4200">
                <a:solidFill>
                  <a:srgbClr val="000000"/>
                </a:solidFill>
                <a:latin typeface="Times New Roman"/>
              </a:rPr>
              <a:t>    return 1;</a:t>
            </a:r>
          </a:p>
          <a:p>
            <a:pPr algn="l">
              <a:lnSpc>
                <a:spcPts val="3628"/>
              </a:lnSpc>
            </a:pPr>
            <a:endParaRPr lang="en-US" sz="4200">
              <a:solidFill>
                <a:srgbClr val="000000"/>
              </a:solidFill>
              <a:latin typeface="Times New Roman"/>
            </a:endParaRPr>
          </a:p>
        </p:txBody>
      </p:sp>
      <p:sp>
        <p:nvSpPr>
          <p:cNvPr id="3" name="TextBox 3"/>
          <p:cNvSpPr txBox="1"/>
          <p:nvPr/>
        </p:nvSpPr>
        <p:spPr>
          <a:xfrm>
            <a:off x="9144000" y="1851014"/>
            <a:ext cx="8282991" cy="7084542"/>
          </a:xfrm>
          <a:prstGeom prst="rect">
            <a:avLst/>
          </a:prstGeom>
        </p:spPr>
        <p:txBody>
          <a:bodyPr lIns="0" tIns="0" rIns="0" bIns="0" rtlCol="0" anchor="t">
            <a:spAutoFit/>
          </a:bodyPr>
          <a:lstStyle/>
          <a:p>
            <a:pPr>
              <a:lnSpc>
                <a:spcPts val="4031"/>
              </a:lnSpc>
            </a:pPr>
            <a:r>
              <a:rPr lang="en-US" sz="4199">
                <a:solidFill>
                  <a:srgbClr val="000000"/>
                </a:solidFill>
                <a:latin typeface="Times New Roman"/>
              </a:rPr>
              <a:t>int main() {</a:t>
            </a:r>
          </a:p>
          <a:p>
            <a:pPr>
              <a:lnSpc>
                <a:spcPts val="4031"/>
              </a:lnSpc>
            </a:pPr>
            <a:r>
              <a:rPr lang="en-US" sz="4199">
                <a:solidFill>
                  <a:srgbClr val="000000"/>
                </a:solidFill>
                <a:latin typeface="Times New Roman"/>
              </a:rPr>
              <a:t> char str[100];</a:t>
            </a:r>
          </a:p>
          <a:p>
            <a:pPr>
              <a:lnSpc>
                <a:spcPts val="4031"/>
              </a:lnSpc>
            </a:pPr>
            <a:r>
              <a:rPr lang="en-US" sz="4199">
                <a:solidFill>
                  <a:srgbClr val="000000"/>
                </a:solidFill>
                <a:latin typeface="Times New Roman"/>
              </a:rPr>
              <a:t> printf("Enter a string: ");</a:t>
            </a:r>
          </a:p>
          <a:p>
            <a:pPr>
              <a:lnSpc>
                <a:spcPts val="4031"/>
              </a:lnSpc>
            </a:pPr>
            <a:r>
              <a:rPr lang="en-US" sz="4199">
                <a:solidFill>
                  <a:srgbClr val="000000"/>
                </a:solidFill>
                <a:latin typeface="Times New Roman"/>
              </a:rPr>
              <a:t> gets(str); </a:t>
            </a:r>
          </a:p>
          <a:p>
            <a:pPr>
              <a:lnSpc>
                <a:spcPts val="4031"/>
              </a:lnSpc>
            </a:pPr>
            <a:r>
              <a:rPr lang="en-US" sz="4199">
                <a:solidFill>
                  <a:srgbClr val="000000"/>
                </a:solidFill>
                <a:latin typeface="Times New Roman"/>
              </a:rPr>
              <a:t> if (isPalindrome(str)) {</a:t>
            </a:r>
          </a:p>
          <a:p>
            <a:pPr>
              <a:lnSpc>
                <a:spcPts val="4031"/>
              </a:lnSpc>
            </a:pPr>
            <a:r>
              <a:rPr lang="en-US" sz="4199">
                <a:solidFill>
                  <a:srgbClr val="000000"/>
                </a:solidFill>
                <a:latin typeface="Times New Roman"/>
              </a:rPr>
              <a:t> printf("The entered string is a palindrome.\n");</a:t>
            </a:r>
          </a:p>
          <a:p>
            <a:pPr>
              <a:lnSpc>
                <a:spcPts val="4031"/>
              </a:lnSpc>
            </a:pPr>
            <a:r>
              <a:rPr lang="en-US" sz="4199">
                <a:solidFill>
                  <a:srgbClr val="000000"/>
                </a:solidFill>
                <a:latin typeface="Times New Roman"/>
              </a:rPr>
              <a:t> } else {</a:t>
            </a:r>
          </a:p>
          <a:p>
            <a:pPr>
              <a:lnSpc>
                <a:spcPts val="4031"/>
              </a:lnSpc>
            </a:pPr>
            <a:r>
              <a:rPr lang="en-US" sz="4199">
                <a:solidFill>
                  <a:srgbClr val="000000"/>
                </a:solidFill>
                <a:latin typeface="Times New Roman"/>
              </a:rPr>
              <a:t> printf("The entered string is not a palindrome.\n");</a:t>
            </a:r>
          </a:p>
          <a:p>
            <a:pPr>
              <a:lnSpc>
                <a:spcPts val="4031"/>
              </a:lnSpc>
            </a:pPr>
            <a:r>
              <a:rPr lang="en-US" sz="4199">
                <a:solidFill>
                  <a:srgbClr val="000000"/>
                </a:solidFill>
                <a:latin typeface="Times New Roman"/>
              </a:rPr>
              <a:t> }</a:t>
            </a:r>
          </a:p>
          <a:p>
            <a:pPr>
              <a:lnSpc>
                <a:spcPts val="4031"/>
              </a:lnSpc>
            </a:pPr>
            <a:r>
              <a:rPr lang="en-US" sz="4199">
                <a:solidFill>
                  <a:srgbClr val="000000"/>
                </a:solidFill>
                <a:latin typeface="Times New Roman"/>
              </a:rPr>
              <a:t> return 0;</a:t>
            </a:r>
          </a:p>
          <a:p>
            <a:pPr>
              <a:lnSpc>
                <a:spcPts val="4031"/>
              </a:lnSpc>
            </a:pPr>
            <a:r>
              <a:rPr lang="en-US" sz="4199">
                <a:solidFill>
                  <a:srgbClr val="000000"/>
                </a:solidFill>
                <a:latin typeface="Times New Roman"/>
              </a:rPr>
              <a:t>}</a:t>
            </a:r>
          </a:p>
          <a:p>
            <a:pPr algn="l">
              <a:lnSpc>
                <a:spcPts val="3110"/>
              </a:lnSpc>
            </a:pPr>
            <a:endParaRPr lang="en-US" sz="4199">
              <a:solidFill>
                <a:srgbClr val="000000"/>
              </a:solidFill>
              <a:latin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809959"/>
            <a:ext cx="15590520" cy="1425702"/>
          </a:xfrm>
          <a:prstGeom prst="rect">
            <a:avLst/>
          </a:prstGeom>
        </p:spPr>
        <p:txBody>
          <a:bodyPr lIns="0" tIns="0" rIns="0" bIns="0" rtlCol="0" anchor="t">
            <a:spAutoFit/>
          </a:bodyPr>
          <a:lstStyle/>
          <a:p>
            <a:pPr algn="ctr">
              <a:lnSpc>
                <a:spcPts val="5184"/>
              </a:lnSpc>
            </a:pPr>
            <a:r>
              <a:rPr lang="en-US" sz="4800">
                <a:solidFill>
                  <a:srgbClr val="3A3A3A"/>
                </a:solidFill>
                <a:latin typeface="Times New Roman Bold"/>
              </a:rPr>
              <a:t>C Programs on String Operations</a:t>
            </a:r>
          </a:p>
          <a:p>
            <a:pPr algn="ctr">
              <a:lnSpc>
                <a:spcPts val="5184"/>
              </a:lnSpc>
            </a:pPr>
            <a:endParaRPr lang="en-US" sz="4800">
              <a:solidFill>
                <a:srgbClr val="3A3A3A"/>
              </a:solidFill>
              <a:latin typeface="Times New Roman Bold"/>
            </a:endParaRPr>
          </a:p>
        </p:txBody>
      </p:sp>
      <p:sp>
        <p:nvSpPr>
          <p:cNvPr id="3" name="TextBox 3"/>
          <p:cNvSpPr txBox="1"/>
          <p:nvPr/>
        </p:nvSpPr>
        <p:spPr>
          <a:xfrm>
            <a:off x="1348740" y="2746058"/>
            <a:ext cx="15590520" cy="2959608"/>
          </a:xfrm>
          <a:prstGeom prst="rect">
            <a:avLst/>
          </a:prstGeom>
        </p:spPr>
        <p:txBody>
          <a:bodyPr lIns="0" tIns="0" rIns="0" bIns="0" rtlCol="0" anchor="t">
            <a:spAutoFit/>
          </a:bodyPr>
          <a:lstStyle/>
          <a:p>
            <a:pPr marL="760095" lvl="1" indent="-380048" algn="l">
              <a:lnSpc>
                <a:spcPts val="4536"/>
              </a:lnSpc>
              <a:buFont typeface="Arial"/>
              <a:buChar char="•"/>
            </a:pPr>
            <a:r>
              <a:rPr lang="en-US" sz="4200">
                <a:solidFill>
                  <a:srgbClr val="3A3A3A"/>
                </a:solidFill>
                <a:latin typeface="Times New Roman Bold"/>
              </a:rPr>
              <a:t>Input:</a:t>
            </a:r>
          </a:p>
          <a:p>
            <a:pPr marL="760095" lvl="1" indent="-380048" algn="l">
              <a:lnSpc>
                <a:spcPts val="4536"/>
              </a:lnSpc>
            </a:pPr>
            <a:r>
              <a:rPr lang="en-US" sz="4200">
                <a:solidFill>
                  <a:srgbClr val="3A3A3A"/>
                </a:solidFill>
                <a:latin typeface="Times New Roman"/>
              </a:rPr>
              <a:t>Enter the first string: “Hello”</a:t>
            </a:r>
          </a:p>
          <a:p>
            <a:pPr marL="760095" lvl="1" indent="-380048" algn="l">
              <a:lnSpc>
                <a:spcPts val="4536"/>
              </a:lnSpc>
            </a:pPr>
            <a:r>
              <a:rPr lang="en-US" sz="4200">
                <a:solidFill>
                  <a:srgbClr val="3A3A3A"/>
                </a:solidFill>
                <a:latin typeface="Times New Roman"/>
              </a:rPr>
              <a:t>Enter the second string: “, World!”</a:t>
            </a:r>
          </a:p>
          <a:p>
            <a:pPr marL="760095" lvl="1" indent="-380048" algn="l">
              <a:lnSpc>
                <a:spcPts val="4536"/>
              </a:lnSpc>
              <a:buFont typeface="Arial"/>
              <a:buChar char="•"/>
            </a:pPr>
            <a:r>
              <a:rPr lang="en-US" sz="4200">
                <a:solidFill>
                  <a:srgbClr val="3A3A3A"/>
                </a:solidFill>
                <a:latin typeface="Times New Roman Bold"/>
              </a:rPr>
              <a:t>Output:</a:t>
            </a:r>
          </a:p>
          <a:p>
            <a:pPr marL="760095" lvl="1" indent="-380048" algn="l">
              <a:lnSpc>
                <a:spcPts val="4536"/>
              </a:lnSpc>
            </a:pPr>
            <a:r>
              <a:rPr lang="en-US" sz="4200">
                <a:solidFill>
                  <a:srgbClr val="3A3A3A"/>
                </a:solidFill>
                <a:latin typeface="Times New Roman"/>
              </a:rPr>
              <a:t>Concatenated string = Hello, World!</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81470" y="1734312"/>
            <a:ext cx="11302485" cy="6780277"/>
          </a:xfrm>
          <a:prstGeom prst="rect">
            <a:avLst/>
          </a:prstGeom>
        </p:spPr>
        <p:txBody>
          <a:bodyPr lIns="0" tIns="0" rIns="0" bIns="0" rtlCol="0" anchor="t">
            <a:spAutoFit/>
          </a:bodyPr>
          <a:lstStyle/>
          <a:p>
            <a:pPr>
              <a:lnSpc>
                <a:spcPts val="5292"/>
              </a:lnSpc>
              <a:spcBef>
                <a:spcPct val="0"/>
              </a:spcBef>
            </a:pPr>
            <a:r>
              <a:rPr lang="en-US" sz="4900" spc="-29">
                <a:solidFill>
                  <a:srgbClr val="000000"/>
                </a:solidFill>
                <a:latin typeface="Times New Roman Light"/>
              </a:rPr>
              <a:t>#include &lt;stdio.h&gt;</a:t>
            </a:r>
          </a:p>
          <a:p>
            <a:pPr>
              <a:lnSpc>
                <a:spcPts val="5292"/>
              </a:lnSpc>
              <a:spcBef>
                <a:spcPct val="0"/>
              </a:spcBef>
            </a:pPr>
            <a:r>
              <a:rPr lang="en-US" sz="4900" spc="-29">
                <a:solidFill>
                  <a:srgbClr val="000000"/>
                </a:solidFill>
                <a:latin typeface="Times New Roman Light"/>
              </a:rPr>
              <a:t>#include &lt;string.h&gt;</a:t>
            </a:r>
          </a:p>
          <a:p>
            <a:pPr>
              <a:lnSpc>
                <a:spcPts val="5292"/>
              </a:lnSpc>
              <a:spcBef>
                <a:spcPct val="0"/>
              </a:spcBef>
            </a:pPr>
            <a:endParaRPr lang="en-US" sz="4900" spc="-29">
              <a:solidFill>
                <a:srgbClr val="000000"/>
              </a:solidFill>
              <a:latin typeface="Times New Roman Light"/>
            </a:endParaRPr>
          </a:p>
          <a:p>
            <a:pPr>
              <a:lnSpc>
                <a:spcPts val="5292"/>
              </a:lnSpc>
              <a:spcBef>
                <a:spcPct val="0"/>
              </a:spcBef>
            </a:pPr>
            <a:r>
              <a:rPr lang="en-US" sz="4900" spc="-29">
                <a:solidFill>
                  <a:srgbClr val="000000"/>
                </a:solidFill>
                <a:latin typeface="Times New Roman Light"/>
              </a:rPr>
              <a:t>int main() {</a:t>
            </a:r>
          </a:p>
          <a:p>
            <a:pPr>
              <a:lnSpc>
                <a:spcPts val="5292"/>
              </a:lnSpc>
              <a:spcBef>
                <a:spcPct val="0"/>
              </a:spcBef>
            </a:pPr>
            <a:r>
              <a:rPr lang="en-US" sz="4900" spc="-29">
                <a:solidFill>
                  <a:srgbClr val="000000"/>
                </a:solidFill>
                <a:latin typeface="Times New Roman Light"/>
              </a:rPr>
              <a:t>    char str1[20] = "Hello";</a:t>
            </a:r>
          </a:p>
          <a:p>
            <a:pPr>
              <a:lnSpc>
                <a:spcPts val="5292"/>
              </a:lnSpc>
              <a:spcBef>
                <a:spcPct val="0"/>
              </a:spcBef>
            </a:pPr>
            <a:r>
              <a:rPr lang="en-US" sz="4900" spc="-29">
                <a:solidFill>
                  <a:srgbClr val="000000"/>
                </a:solidFill>
                <a:latin typeface="Times New Roman Light"/>
              </a:rPr>
              <a:t>    char str2[] = ", World!";</a:t>
            </a:r>
          </a:p>
          <a:p>
            <a:pPr>
              <a:lnSpc>
                <a:spcPts val="5292"/>
              </a:lnSpc>
              <a:spcBef>
                <a:spcPct val="0"/>
              </a:spcBef>
            </a:pPr>
            <a:r>
              <a:rPr lang="en-US" sz="4900" spc="-29">
                <a:solidFill>
                  <a:srgbClr val="000000"/>
                </a:solidFill>
                <a:latin typeface="Times New Roman Light"/>
              </a:rPr>
              <a:t>    strcat(str1, str2);</a:t>
            </a:r>
          </a:p>
          <a:p>
            <a:pPr>
              <a:lnSpc>
                <a:spcPts val="5292"/>
              </a:lnSpc>
              <a:spcBef>
                <a:spcPct val="0"/>
              </a:spcBef>
            </a:pPr>
            <a:r>
              <a:rPr lang="en-US" sz="4900" spc="-29">
                <a:solidFill>
                  <a:srgbClr val="000000"/>
                </a:solidFill>
                <a:latin typeface="Times New Roman Light"/>
              </a:rPr>
              <a:t>    printf("Concatenated string: %s\n", str1);</a:t>
            </a:r>
          </a:p>
          <a:p>
            <a:pPr>
              <a:lnSpc>
                <a:spcPts val="5292"/>
              </a:lnSpc>
              <a:spcBef>
                <a:spcPct val="0"/>
              </a:spcBef>
            </a:pPr>
            <a:r>
              <a:rPr lang="en-US" sz="4900" spc="-29">
                <a:solidFill>
                  <a:srgbClr val="000000"/>
                </a:solidFill>
                <a:latin typeface="Times New Roman Light"/>
              </a:rPr>
              <a:t>    return 0;</a:t>
            </a:r>
          </a:p>
          <a:p>
            <a:pPr>
              <a:lnSpc>
                <a:spcPts val="5292"/>
              </a:lnSpc>
              <a:spcBef>
                <a:spcPct val="0"/>
              </a:spcBef>
            </a:pPr>
            <a:r>
              <a:rPr lang="en-US" sz="4900" spc="-29">
                <a:solidFill>
                  <a:srgbClr val="000000"/>
                </a:solidFill>
                <a:latin typeface="Times New Roman Light"/>
              </a:rPr>
              <a: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809959"/>
            <a:ext cx="15590520" cy="1425702"/>
          </a:xfrm>
          <a:prstGeom prst="rect">
            <a:avLst/>
          </a:prstGeom>
        </p:spPr>
        <p:txBody>
          <a:bodyPr lIns="0" tIns="0" rIns="0" bIns="0" rtlCol="0" anchor="t">
            <a:spAutoFit/>
          </a:bodyPr>
          <a:lstStyle/>
          <a:p>
            <a:pPr algn="ctr">
              <a:lnSpc>
                <a:spcPts val="5184"/>
              </a:lnSpc>
            </a:pPr>
            <a:r>
              <a:rPr lang="en-US" sz="4800">
                <a:solidFill>
                  <a:srgbClr val="3A3A3A"/>
                </a:solidFill>
                <a:latin typeface="Times New Roman Bold"/>
              </a:rPr>
              <a:t>Anagram Program in C</a:t>
            </a:r>
          </a:p>
          <a:p>
            <a:pPr algn="ctr">
              <a:lnSpc>
                <a:spcPts val="5184"/>
              </a:lnSpc>
            </a:pPr>
            <a:endParaRPr lang="en-US" sz="4800">
              <a:solidFill>
                <a:srgbClr val="3A3A3A"/>
              </a:solidFill>
              <a:latin typeface="Times New Roman Bold"/>
            </a:endParaRPr>
          </a:p>
        </p:txBody>
      </p:sp>
      <p:sp>
        <p:nvSpPr>
          <p:cNvPr id="3" name="TextBox 3"/>
          <p:cNvSpPr txBox="1"/>
          <p:nvPr/>
        </p:nvSpPr>
        <p:spPr>
          <a:xfrm>
            <a:off x="1348740" y="1896717"/>
            <a:ext cx="15590520" cy="7145289"/>
          </a:xfrm>
          <a:prstGeom prst="rect">
            <a:avLst/>
          </a:prstGeom>
        </p:spPr>
        <p:txBody>
          <a:bodyPr lIns="0" tIns="0" rIns="0" bIns="0" rtlCol="0" anchor="t">
            <a:spAutoFit/>
          </a:bodyPr>
          <a:lstStyle/>
          <a:p>
            <a:pPr marL="652867" lvl="1" indent="-326434" algn="l">
              <a:lnSpc>
                <a:spcPts val="3116"/>
              </a:lnSpc>
              <a:buFont typeface="Arial"/>
              <a:buChar char="•"/>
            </a:pPr>
            <a:r>
              <a:rPr lang="en-US" sz="3607">
                <a:solidFill>
                  <a:srgbClr val="3A3A3A"/>
                </a:solidFill>
                <a:latin typeface="Times New Roman Bold"/>
              </a:rPr>
              <a:t>Anagram Program in C</a:t>
            </a:r>
            <a:r>
              <a:rPr lang="en-US" sz="3607">
                <a:solidFill>
                  <a:srgbClr val="3A3A3A"/>
                </a:solidFill>
                <a:latin typeface="Times New Roman"/>
              </a:rPr>
              <a:t>: Two strings are said to be </a:t>
            </a:r>
            <a:r>
              <a:rPr lang="en-US" sz="3607">
                <a:solidFill>
                  <a:srgbClr val="3A3A3A"/>
                </a:solidFill>
                <a:latin typeface="Times New Roman Bold"/>
              </a:rPr>
              <a:t>anagrams</a:t>
            </a:r>
            <a:r>
              <a:rPr lang="en-US" sz="3607">
                <a:solidFill>
                  <a:srgbClr val="3A3A3A"/>
                </a:solidFill>
                <a:latin typeface="Times New Roman"/>
              </a:rPr>
              <a:t> if they satisfy two conditions, the length of both strings must be equal to each other and second the strings must have the same set of characters.</a:t>
            </a:r>
          </a:p>
          <a:p>
            <a:pPr marL="652867" lvl="1" indent="-326434" algn="l">
              <a:lnSpc>
                <a:spcPts val="3116"/>
              </a:lnSpc>
              <a:buFont typeface="Arial"/>
              <a:buChar char="•"/>
            </a:pPr>
            <a:r>
              <a:rPr lang="en-US" sz="3607">
                <a:solidFill>
                  <a:srgbClr val="3A3A3A"/>
                </a:solidFill>
                <a:latin typeface="Times New Roman Bold"/>
              </a:rPr>
              <a:t>Example 1:</a:t>
            </a:r>
          </a:p>
          <a:p>
            <a:pPr marL="652867" lvl="1" indent="-326434" algn="l">
              <a:lnSpc>
                <a:spcPts val="3116"/>
              </a:lnSpc>
              <a:buFont typeface="Arial"/>
              <a:buChar char="•"/>
            </a:pPr>
            <a:r>
              <a:rPr lang="en-US" sz="3607">
                <a:solidFill>
                  <a:srgbClr val="3A3A3A"/>
                </a:solidFill>
                <a:latin typeface="Times New Roman Bold"/>
              </a:rPr>
              <a:t>First String</a:t>
            </a:r>
            <a:r>
              <a:rPr lang="en-US" sz="3607">
                <a:solidFill>
                  <a:srgbClr val="3A3A3A"/>
                </a:solidFill>
                <a:latin typeface="Times New Roman"/>
              </a:rPr>
              <a:t> = “hectare” and </a:t>
            </a:r>
            <a:r>
              <a:rPr lang="en-US" sz="3607">
                <a:solidFill>
                  <a:srgbClr val="3A3A3A"/>
                </a:solidFill>
                <a:latin typeface="Times New Roman Bold"/>
              </a:rPr>
              <a:t>Second String</a:t>
            </a:r>
            <a:r>
              <a:rPr lang="en-US" sz="3607">
                <a:solidFill>
                  <a:srgbClr val="3A3A3A"/>
                </a:solidFill>
                <a:latin typeface="Times New Roman"/>
              </a:rPr>
              <a:t> = “teacher”</a:t>
            </a:r>
          </a:p>
          <a:p>
            <a:pPr marL="652867" lvl="1" indent="-326434" algn="l">
              <a:lnSpc>
                <a:spcPts val="3116"/>
              </a:lnSpc>
              <a:buFont typeface="Arial"/>
              <a:buChar char="•"/>
            </a:pPr>
            <a:r>
              <a:rPr lang="en-US" sz="3607">
                <a:solidFill>
                  <a:srgbClr val="3A3A3A"/>
                </a:solidFill>
                <a:latin typeface="Times New Roman Bold"/>
              </a:rPr>
              <a:t>Case 1:</a:t>
            </a:r>
          </a:p>
          <a:p>
            <a:pPr marL="652867" lvl="1" indent="-326434" algn="l">
              <a:lnSpc>
                <a:spcPts val="3116"/>
              </a:lnSpc>
            </a:pPr>
            <a:r>
              <a:rPr lang="en-US" sz="3607">
                <a:solidFill>
                  <a:srgbClr val="3A3A3A"/>
                </a:solidFill>
                <a:latin typeface="Times New Roman"/>
              </a:rPr>
              <a:t>Lengths must be equal to each other.</a:t>
            </a:r>
          </a:p>
          <a:p>
            <a:pPr marL="652867" lvl="1" indent="-326434" algn="l">
              <a:lnSpc>
                <a:spcPts val="3116"/>
              </a:lnSpc>
            </a:pPr>
            <a:r>
              <a:rPr lang="en-US" sz="3607">
                <a:solidFill>
                  <a:srgbClr val="3A3A3A"/>
                </a:solidFill>
                <a:latin typeface="Times New Roman"/>
              </a:rPr>
              <a:t>length of “hectare” = 7</a:t>
            </a:r>
          </a:p>
          <a:p>
            <a:pPr marL="652867" lvl="1" indent="-326434" algn="l">
              <a:lnSpc>
                <a:spcPts val="3116"/>
              </a:lnSpc>
            </a:pPr>
            <a:r>
              <a:rPr lang="en-US" sz="3607">
                <a:solidFill>
                  <a:srgbClr val="3A3A3A"/>
                </a:solidFill>
                <a:latin typeface="Times New Roman"/>
              </a:rPr>
              <a:t>length of “teacher” = 7</a:t>
            </a:r>
          </a:p>
          <a:p>
            <a:pPr marL="652867" lvl="1" indent="-326434" algn="l">
              <a:lnSpc>
                <a:spcPts val="3116"/>
              </a:lnSpc>
            </a:pPr>
            <a:r>
              <a:rPr lang="en-US" sz="3607">
                <a:solidFill>
                  <a:srgbClr val="3A3A3A"/>
                </a:solidFill>
                <a:latin typeface="Times New Roman"/>
              </a:rPr>
              <a:t>Case 1 passed.</a:t>
            </a:r>
          </a:p>
          <a:p>
            <a:pPr marL="652867" lvl="1" indent="-326434" algn="l">
              <a:lnSpc>
                <a:spcPts val="3116"/>
              </a:lnSpc>
              <a:buFont typeface="Arial"/>
              <a:buChar char="•"/>
            </a:pPr>
            <a:r>
              <a:rPr lang="en-US" sz="3607">
                <a:solidFill>
                  <a:srgbClr val="3A3A3A"/>
                </a:solidFill>
                <a:latin typeface="Times New Roman Bold"/>
              </a:rPr>
              <a:t>Case 2:</a:t>
            </a:r>
          </a:p>
          <a:p>
            <a:pPr marL="652867" lvl="1" indent="-326434" algn="l">
              <a:lnSpc>
                <a:spcPts val="3116"/>
              </a:lnSpc>
            </a:pPr>
            <a:r>
              <a:rPr lang="en-US" sz="3607">
                <a:solidFill>
                  <a:srgbClr val="3A3A3A"/>
                </a:solidFill>
                <a:latin typeface="Times New Roman"/>
              </a:rPr>
              <a:t>Set of characters in</a:t>
            </a:r>
          </a:p>
          <a:p>
            <a:pPr marL="652867" lvl="1" indent="-326434" algn="l">
              <a:lnSpc>
                <a:spcPts val="3116"/>
              </a:lnSpc>
            </a:pPr>
            <a:r>
              <a:rPr lang="en-US" sz="3607">
                <a:solidFill>
                  <a:srgbClr val="3A3A3A"/>
                </a:solidFill>
                <a:latin typeface="Times New Roman"/>
              </a:rPr>
              <a:t>hectare {‘h’ , ’e’ , ’c’ , ’t’ , ’a’ , ’r’ , ’e’}</a:t>
            </a:r>
          </a:p>
          <a:p>
            <a:pPr marL="652867" lvl="1" indent="-326434" algn="l">
              <a:lnSpc>
                <a:spcPts val="3116"/>
              </a:lnSpc>
            </a:pPr>
            <a:r>
              <a:rPr lang="en-US" sz="3607">
                <a:solidFill>
                  <a:srgbClr val="3A3A3A"/>
                </a:solidFill>
                <a:latin typeface="Times New Roman"/>
              </a:rPr>
              <a:t>teacher {‘t’ , ’e’ , ’a’ , ’c’ , ’h’ , ’e’, ’r’}</a:t>
            </a:r>
          </a:p>
          <a:p>
            <a:pPr marL="652867" lvl="1" indent="-326434" algn="l">
              <a:lnSpc>
                <a:spcPts val="3116"/>
              </a:lnSpc>
              <a:buFont typeface="Arial"/>
              <a:buChar char="•"/>
            </a:pPr>
            <a:r>
              <a:rPr lang="en-US" sz="3607">
                <a:solidFill>
                  <a:srgbClr val="3A3A3A"/>
                </a:solidFill>
                <a:latin typeface="Times New Roman"/>
              </a:rPr>
              <a:t>Every character from the first string has a similar character to it in the other string. Case 2 passed.</a:t>
            </a:r>
          </a:p>
          <a:p>
            <a:pPr marL="652867" lvl="1" indent="-326434" algn="l">
              <a:lnSpc>
                <a:spcPts val="3116"/>
              </a:lnSpc>
              <a:buFont typeface="Arial"/>
              <a:buChar char="•"/>
            </a:pPr>
            <a:r>
              <a:rPr lang="en-US" sz="3607">
                <a:solidFill>
                  <a:srgbClr val="3A3A3A"/>
                </a:solidFill>
                <a:latin typeface="Times New Roman"/>
              </a:rPr>
              <a:t>”teacher” and ”hectare” are anagrams.</a:t>
            </a:r>
          </a:p>
          <a:p>
            <a:pPr marL="652867" lvl="1" indent="-326434" algn="l">
              <a:lnSpc>
                <a:spcPts val="3116"/>
              </a:lnSpc>
            </a:pPr>
            <a:endParaRPr lang="en-US" sz="3607">
              <a:solidFill>
                <a:srgbClr val="3A3A3A"/>
              </a:solidFill>
              <a:latin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6855" y="291301"/>
            <a:ext cx="9144000" cy="9313164"/>
          </a:xfrm>
          <a:prstGeom prst="rect">
            <a:avLst/>
          </a:prstGeom>
        </p:spPr>
        <p:txBody>
          <a:bodyPr lIns="0" tIns="0" rIns="0" bIns="0" rtlCol="0" anchor="t">
            <a:spAutoFit/>
          </a:bodyPr>
          <a:lstStyle/>
          <a:p>
            <a:pPr>
              <a:lnSpc>
                <a:spcPts val="3888"/>
              </a:lnSpc>
              <a:spcBef>
                <a:spcPct val="0"/>
              </a:spcBef>
            </a:pPr>
            <a:r>
              <a:rPr lang="en-US" sz="3600" spc="-21">
                <a:solidFill>
                  <a:srgbClr val="000000"/>
                </a:solidFill>
                <a:latin typeface="Times New Roman Light"/>
              </a:rPr>
              <a:t>#include &lt;stdio.h&gt;</a:t>
            </a:r>
          </a:p>
          <a:p>
            <a:pPr>
              <a:lnSpc>
                <a:spcPts val="3888"/>
              </a:lnSpc>
              <a:spcBef>
                <a:spcPct val="0"/>
              </a:spcBef>
            </a:pPr>
            <a:r>
              <a:rPr lang="en-US" sz="3600" spc="-21">
                <a:solidFill>
                  <a:srgbClr val="000000"/>
                </a:solidFill>
                <a:latin typeface="Times New Roman Light"/>
              </a:rPr>
              <a:t>#include &lt;string.h&gt;</a:t>
            </a:r>
          </a:p>
          <a:p>
            <a:pPr>
              <a:lnSpc>
                <a:spcPts val="3888"/>
              </a:lnSpc>
              <a:spcBef>
                <a:spcPct val="0"/>
              </a:spcBef>
            </a:pPr>
            <a:r>
              <a:rPr lang="en-US" sz="3600" spc="-21">
                <a:solidFill>
                  <a:srgbClr val="000000"/>
                </a:solidFill>
                <a:latin typeface="Times New Roman Light"/>
              </a:rPr>
              <a:t>int areAnagrams(const char *str1, const char *str2) {</a:t>
            </a:r>
          </a:p>
          <a:p>
            <a:pPr>
              <a:lnSpc>
                <a:spcPts val="3888"/>
              </a:lnSpc>
              <a:spcBef>
                <a:spcPct val="0"/>
              </a:spcBef>
            </a:pPr>
            <a:r>
              <a:rPr lang="en-US" sz="3600" spc="-21">
                <a:solidFill>
                  <a:srgbClr val="000000"/>
                </a:solidFill>
                <a:latin typeface="Times New Roman Light"/>
              </a:rPr>
              <a:t>    int len1 = strlen(str1);</a:t>
            </a:r>
          </a:p>
          <a:p>
            <a:pPr>
              <a:lnSpc>
                <a:spcPts val="3888"/>
              </a:lnSpc>
              <a:spcBef>
                <a:spcPct val="0"/>
              </a:spcBef>
            </a:pPr>
            <a:r>
              <a:rPr lang="en-US" sz="3600" spc="-21">
                <a:solidFill>
                  <a:srgbClr val="000000"/>
                </a:solidFill>
                <a:latin typeface="Times New Roman Light"/>
              </a:rPr>
              <a:t>    int len2 = strlen(str2);</a:t>
            </a:r>
          </a:p>
          <a:p>
            <a:pPr>
              <a:lnSpc>
                <a:spcPts val="3888"/>
              </a:lnSpc>
              <a:spcBef>
                <a:spcPct val="0"/>
              </a:spcBef>
            </a:pPr>
            <a:r>
              <a:rPr lang="en-US" sz="3600" spc="-21">
                <a:solidFill>
                  <a:srgbClr val="000000"/>
                </a:solidFill>
                <a:latin typeface="Times New Roman Light"/>
              </a:rPr>
              <a:t>    if (len1 != len2) {</a:t>
            </a:r>
          </a:p>
          <a:p>
            <a:pPr>
              <a:lnSpc>
                <a:spcPts val="3888"/>
              </a:lnSpc>
              <a:spcBef>
                <a:spcPct val="0"/>
              </a:spcBef>
            </a:pPr>
            <a:r>
              <a:rPr lang="en-US" sz="3600" spc="-21">
                <a:solidFill>
                  <a:srgbClr val="000000"/>
                </a:solidFill>
                <a:latin typeface="Times New Roman Light"/>
              </a:rPr>
              <a:t>        return 0;</a:t>
            </a:r>
          </a:p>
          <a:p>
            <a:pPr>
              <a:lnSpc>
                <a:spcPts val="3888"/>
              </a:lnSpc>
              <a:spcBef>
                <a:spcPct val="0"/>
              </a:spcBef>
            </a:pPr>
            <a:r>
              <a:rPr lang="en-US" sz="3600" spc="-21">
                <a:solidFill>
                  <a:srgbClr val="000000"/>
                </a:solidFill>
                <a:latin typeface="Times New Roman Light"/>
              </a:rPr>
              <a:t>    }</a:t>
            </a:r>
          </a:p>
          <a:p>
            <a:pPr>
              <a:lnSpc>
                <a:spcPts val="3888"/>
              </a:lnSpc>
              <a:spcBef>
                <a:spcPct val="0"/>
              </a:spcBef>
            </a:pPr>
            <a:r>
              <a:rPr lang="en-US" sz="3600" spc="-21">
                <a:solidFill>
                  <a:srgbClr val="000000"/>
                </a:solidFill>
                <a:latin typeface="Times New Roman Light"/>
              </a:rPr>
              <a:t>    int count1[256] = {0};</a:t>
            </a:r>
          </a:p>
          <a:p>
            <a:pPr>
              <a:lnSpc>
                <a:spcPts val="3888"/>
              </a:lnSpc>
              <a:spcBef>
                <a:spcPct val="0"/>
              </a:spcBef>
            </a:pPr>
            <a:r>
              <a:rPr lang="en-US" sz="3600" spc="-21">
                <a:solidFill>
                  <a:srgbClr val="000000"/>
                </a:solidFill>
                <a:latin typeface="Times New Roman Light"/>
              </a:rPr>
              <a:t>    int count2[256] = {0};</a:t>
            </a:r>
          </a:p>
          <a:p>
            <a:pPr>
              <a:lnSpc>
                <a:spcPts val="3888"/>
              </a:lnSpc>
              <a:spcBef>
                <a:spcPct val="0"/>
              </a:spcBef>
            </a:pPr>
            <a:r>
              <a:rPr lang="en-US" sz="3600" spc="-21">
                <a:solidFill>
                  <a:srgbClr val="000000"/>
                </a:solidFill>
                <a:latin typeface="Times New Roman Light"/>
              </a:rPr>
              <a:t>    for (int i = 0; i &lt; len1; i++) {</a:t>
            </a:r>
          </a:p>
          <a:p>
            <a:pPr>
              <a:lnSpc>
                <a:spcPts val="3888"/>
              </a:lnSpc>
              <a:spcBef>
                <a:spcPct val="0"/>
              </a:spcBef>
            </a:pPr>
            <a:r>
              <a:rPr lang="en-US" sz="3600" spc="-21">
                <a:solidFill>
                  <a:srgbClr val="000000"/>
                </a:solidFill>
                <a:latin typeface="Times New Roman Light"/>
              </a:rPr>
              <a:t>        count1[(int)str1[i]]++;</a:t>
            </a:r>
          </a:p>
          <a:p>
            <a:pPr>
              <a:lnSpc>
                <a:spcPts val="3888"/>
              </a:lnSpc>
              <a:spcBef>
                <a:spcPct val="0"/>
              </a:spcBef>
            </a:pPr>
            <a:r>
              <a:rPr lang="en-US" sz="3600" spc="-21">
                <a:solidFill>
                  <a:srgbClr val="000000"/>
                </a:solidFill>
                <a:latin typeface="Times New Roman Light"/>
              </a:rPr>
              <a:t>    }</a:t>
            </a:r>
          </a:p>
          <a:p>
            <a:pPr>
              <a:lnSpc>
                <a:spcPts val="3888"/>
              </a:lnSpc>
              <a:spcBef>
                <a:spcPct val="0"/>
              </a:spcBef>
            </a:pPr>
            <a:r>
              <a:rPr lang="en-US" sz="3600" spc="-21">
                <a:solidFill>
                  <a:srgbClr val="000000"/>
                </a:solidFill>
                <a:latin typeface="Times New Roman Light"/>
              </a:rPr>
              <a:t>    for (int i = 0; i &lt; len2; i++) {</a:t>
            </a:r>
          </a:p>
          <a:p>
            <a:pPr>
              <a:lnSpc>
                <a:spcPts val="3888"/>
              </a:lnSpc>
              <a:spcBef>
                <a:spcPct val="0"/>
              </a:spcBef>
            </a:pPr>
            <a:r>
              <a:rPr lang="en-US" sz="3600" spc="-21">
                <a:solidFill>
                  <a:srgbClr val="000000"/>
                </a:solidFill>
                <a:latin typeface="Times New Roman Light"/>
              </a:rPr>
              <a:t>        count2[(int)str2[i]]++;</a:t>
            </a:r>
          </a:p>
          <a:p>
            <a:pPr>
              <a:lnSpc>
                <a:spcPts val="3888"/>
              </a:lnSpc>
              <a:spcBef>
                <a:spcPct val="0"/>
              </a:spcBef>
            </a:pPr>
            <a:r>
              <a:rPr lang="en-US" sz="3600" spc="-21">
                <a:solidFill>
                  <a:srgbClr val="000000"/>
                </a:solidFill>
                <a:latin typeface="Times New Roman Light"/>
              </a:rPr>
              <a:t>    }</a:t>
            </a:r>
          </a:p>
          <a:p>
            <a:pPr>
              <a:lnSpc>
                <a:spcPts val="3888"/>
              </a:lnSpc>
              <a:spcBef>
                <a:spcPct val="0"/>
              </a:spcBef>
            </a:pPr>
            <a:endParaRPr lang="en-US" sz="3600" spc="-21">
              <a:solidFill>
                <a:srgbClr val="000000"/>
              </a:solidFill>
              <a:latin typeface="Times New Roman Light"/>
            </a:endParaRPr>
          </a:p>
          <a:p>
            <a:pPr>
              <a:lnSpc>
                <a:spcPts val="3888"/>
              </a:lnSpc>
              <a:spcBef>
                <a:spcPct val="0"/>
              </a:spcBef>
            </a:pPr>
            <a:r>
              <a:rPr lang="en-US" sz="3600" spc="-21">
                <a:solidFill>
                  <a:srgbClr val="000000"/>
                </a:solidFill>
                <a:latin typeface="Times New Roman Light"/>
              </a:rPr>
              <a:t>    </a:t>
            </a:r>
          </a:p>
        </p:txBody>
      </p:sp>
      <p:sp>
        <p:nvSpPr>
          <p:cNvPr id="3" name="TextBox 3"/>
          <p:cNvSpPr txBox="1"/>
          <p:nvPr/>
        </p:nvSpPr>
        <p:spPr>
          <a:xfrm>
            <a:off x="10144571" y="109918"/>
            <a:ext cx="8510791" cy="9313164"/>
          </a:xfrm>
          <a:prstGeom prst="rect">
            <a:avLst/>
          </a:prstGeom>
        </p:spPr>
        <p:txBody>
          <a:bodyPr lIns="0" tIns="0" rIns="0" bIns="0" rtlCol="0" anchor="t">
            <a:spAutoFit/>
          </a:bodyPr>
          <a:lstStyle/>
          <a:p>
            <a:pPr>
              <a:lnSpc>
                <a:spcPts val="3888"/>
              </a:lnSpc>
              <a:spcBef>
                <a:spcPct val="0"/>
              </a:spcBef>
            </a:pPr>
            <a:r>
              <a:rPr lang="en-US" sz="3600" spc="-21">
                <a:solidFill>
                  <a:srgbClr val="000000"/>
                </a:solidFill>
                <a:latin typeface="Times New Roman Light"/>
              </a:rPr>
              <a:t> for (int i = 0; i &lt; 256; i++) {</a:t>
            </a:r>
          </a:p>
          <a:p>
            <a:pPr>
              <a:lnSpc>
                <a:spcPts val="3888"/>
              </a:lnSpc>
              <a:spcBef>
                <a:spcPct val="0"/>
              </a:spcBef>
            </a:pPr>
            <a:r>
              <a:rPr lang="en-US" sz="3600" spc="-21">
                <a:solidFill>
                  <a:srgbClr val="000000"/>
                </a:solidFill>
                <a:latin typeface="Times New Roman Light"/>
              </a:rPr>
              <a:t>        if (count1[i] != count2[i]) {</a:t>
            </a:r>
          </a:p>
          <a:p>
            <a:pPr>
              <a:lnSpc>
                <a:spcPts val="3888"/>
              </a:lnSpc>
              <a:spcBef>
                <a:spcPct val="0"/>
              </a:spcBef>
            </a:pPr>
            <a:r>
              <a:rPr lang="en-US" sz="3600" spc="-21">
                <a:solidFill>
                  <a:srgbClr val="000000"/>
                </a:solidFill>
                <a:latin typeface="Times New Roman Light"/>
              </a:rPr>
              <a:t>            return 0; // Not anagrams</a:t>
            </a:r>
          </a:p>
          <a:p>
            <a:pPr>
              <a:lnSpc>
                <a:spcPts val="3888"/>
              </a:lnSpc>
              <a:spcBef>
                <a:spcPct val="0"/>
              </a:spcBef>
            </a:pPr>
            <a:r>
              <a:rPr lang="en-US" sz="3600" spc="-21">
                <a:solidFill>
                  <a:srgbClr val="000000"/>
                </a:solidFill>
                <a:latin typeface="Times New Roman Light"/>
              </a:rPr>
              <a:t>        }</a:t>
            </a:r>
          </a:p>
          <a:p>
            <a:pPr>
              <a:lnSpc>
                <a:spcPts val="3888"/>
              </a:lnSpc>
              <a:spcBef>
                <a:spcPct val="0"/>
              </a:spcBef>
            </a:pPr>
            <a:r>
              <a:rPr lang="en-US" sz="3600" spc="-21">
                <a:solidFill>
                  <a:srgbClr val="000000"/>
                </a:solidFill>
                <a:latin typeface="Times New Roman Light"/>
              </a:rPr>
              <a:t>    }</a:t>
            </a:r>
          </a:p>
          <a:p>
            <a:pPr>
              <a:lnSpc>
                <a:spcPts val="3888"/>
              </a:lnSpc>
              <a:spcBef>
                <a:spcPct val="0"/>
              </a:spcBef>
            </a:pPr>
            <a:r>
              <a:rPr lang="en-US" sz="3600" spc="-21">
                <a:solidFill>
                  <a:srgbClr val="000000"/>
                </a:solidFill>
                <a:latin typeface="Times New Roman Light"/>
              </a:rPr>
              <a:t>    return 1; </a:t>
            </a:r>
          </a:p>
          <a:p>
            <a:pPr>
              <a:lnSpc>
                <a:spcPts val="3888"/>
              </a:lnSpc>
              <a:spcBef>
                <a:spcPct val="0"/>
              </a:spcBef>
            </a:pPr>
            <a:r>
              <a:rPr lang="en-US" sz="3600" spc="-21">
                <a:solidFill>
                  <a:srgbClr val="000000"/>
                </a:solidFill>
                <a:latin typeface="Times New Roman Light"/>
              </a:rPr>
              <a:t>}</a:t>
            </a:r>
          </a:p>
          <a:p>
            <a:pPr>
              <a:lnSpc>
                <a:spcPts val="3888"/>
              </a:lnSpc>
              <a:spcBef>
                <a:spcPct val="0"/>
              </a:spcBef>
            </a:pPr>
            <a:r>
              <a:rPr lang="en-US" sz="3600" spc="-21">
                <a:solidFill>
                  <a:srgbClr val="000000"/>
                </a:solidFill>
                <a:latin typeface="Times New Roman Light"/>
              </a:rPr>
              <a:t>int main() {</a:t>
            </a:r>
          </a:p>
          <a:p>
            <a:pPr>
              <a:lnSpc>
                <a:spcPts val="3888"/>
              </a:lnSpc>
              <a:spcBef>
                <a:spcPct val="0"/>
              </a:spcBef>
            </a:pPr>
            <a:r>
              <a:rPr lang="en-US" sz="3600" spc="-21">
                <a:solidFill>
                  <a:srgbClr val="000000"/>
                </a:solidFill>
                <a:latin typeface="Times New Roman Light"/>
              </a:rPr>
              <a:t>    const char *word1 = "hectare";</a:t>
            </a:r>
          </a:p>
          <a:p>
            <a:pPr>
              <a:lnSpc>
                <a:spcPts val="3888"/>
              </a:lnSpc>
              <a:spcBef>
                <a:spcPct val="0"/>
              </a:spcBef>
            </a:pPr>
            <a:r>
              <a:rPr lang="en-US" sz="3600" spc="-21">
                <a:solidFill>
                  <a:srgbClr val="000000"/>
                </a:solidFill>
                <a:latin typeface="Times New Roman Light"/>
              </a:rPr>
              <a:t>    const char *word2 = "teacher";</a:t>
            </a:r>
          </a:p>
          <a:p>
            <a:pPr>
              <a:lnSpc>
                <a:spcPts val="3888"/>
              </a:lnSpc>
              <a:spcBef>
                <a:spcPct val="0"/>
              </a:spcBef>
            </a:pPr>
            <a:r>
              <a:rPr lang="en-US" sz="3600" spc="-21">
                <a:solidFill>
                  <a:srgbClr val="000000"/>
                </a:solidFill>
                <a:latin typeface="Times New Roman Light"/>
              </a:rPr>
              <a:t>    if (areAnagrams(word1, word2)) {</a:t>
            </a:r>
          </a:p>
          <a:p>
            <a:pPr>
              <a:lnSpc>
                <a:spcPts val="3888"/>
              </a:lnSpc>
              <a:spcBef>
                <a:spcPct val="0"/>
              </a:spcBef>
            </a:pPr>
            <a:r>
              <a:rPr lang="en-US" sz="3600" spc="-21">
                <a:solidFill>
                  <a:srgbClr val="000000"/>
                </a:solidFill>
                <a:latin typeface="Times New Roman Light"/>
              </a:rPr>
              <a:t>        printf("%s and %s are anagrams.\n", word1, word2);</a:t>
            </a:r>
          </a:p>
          <a:p>
            <a:pPr>
              <a:lnSpc>
                <a:spcPts val="3888"/>
              </a:lnSpc>
              <a:spcBef>
                <a:spcPct val="0"/>
              </a:spcBef>
            </a:pPr>
            <a:r>
              <a:rPr lang="en-US" sz="3600" spc="-21">
                <a:solidFill>
                  <a:srgbClr val="000000"/>
                </a:solidFill>
                <a:latin typeface="Times New Roman Light"/>
              </a:rPr>
              <a:t>    } else {</a:t>
            </a:r>
          </a:p>
          <a:p>
            <a:pPr>
              <a:lnSpc>
                <a:spcPts val="3888"/>
              </a:lnSpc>
              <a:spcBef>
                <a:spcPct val="0"/>
              </a:spcBef>
            </a:pPr>
            <a:r>
              <a:rPr lang="en-US" sz="3600" spc="-21">
                <a:solidFill>
                  <a:srgbClr val="000000"/>
                </a:solidFill>
                <a:latin typeface="Times New Roman Light"/>
              </a:rPr>
              <a:t>        printf("%s and %s are not anagrams.\n", word1, word2);</a:t>
            </a:r>
          </a:p>
          <a:p>
            <a:pPr>
              <a:lnSpc>
                <a:spcPts val="3888"/>
              </a:lnSpc>
              <a:spcBef>
                <a:spcPct val="0"/>
              </a:spcBef>
            </a:pPr>
            <a:r>
              <a:rPr lang="en-US" sz="3600" spc="-21">
                <a:solidFill>
                  <a:srgbClr val="000000"/>
                </a:solidFill>
                <a:latin typeface="Times New Roman Light"/>
              </a:rPr>
              <a:t>    }</a:t>
            </a:r>
          </a:p>
          <a:p>
            <a:pPr>
              <a:lnSpc>
                <a:spcPts val="3888"/>
              </a:lnSpc>
              <a:spcBef>
                <a:spcPct val="0"/>
              </a:spcBef>
            </a:pPr>
            <a:r>
              <a:rPr lang="en-US" sz="3600" spc="-21">
                <a:solidFill>
                  <a:srgbClr val="000000"/>
                </a:solidFill>
                <a:latin typeface="Times New Roman Light"/>
              </a:rPr>
              <a:t>    return 0;</a:t>
            </a:r>
          </a:p>
          <a:p>
            <a:pPr>
              <a:lnSpc>
                <a:spcPts val="3888"/>
              </a:lnSpc>
              <a:spcBef>
                <a:spcPct val="0"/>
              </a:spcBef>
            </a:pPr>
            <a:r>
              <a:rPr lang="en-US" sz="3600" spc="-21">
                <a:solidFill>
                  <a:srgbClr val="000000"/>
                </a:solidFill>
                <a:latin typeface="Times New Roman Light"/>
              </a:rPr>
              <a:t>}</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5799" y="229743"/>
            <a:ext cx="15590520" cy="10002738"/>
          </a:xfrm>
          <a:prstGeom prst="rect">
            <a:avLst/>
          </a:prstGeom>
        </p:spPr>
        <p:txBody>
          <a:bodyPr lIns="0" tIns="0" rIns="0" bIns="0" rtlCol="0" anchor="t">
            <a:spAutoFit/>
          </a:bodyPr>
          <a:lstStyle/>
          <a:p>
            <a:pPr algn="l">
              <a:lnSpc>
                <a:spcPts val="3888"/>
              </a:lnSpc>
            </a:pPr>
            <a:r>
              <a:rPr lang="en-US" sz="3200" dirty="0">
                <a:solidFill>
                  <a:srgbClr val="3A3A3A"/>
                </a:solidFill>
                <a:latin typeface="Times New Roman Bold"/>
              </a:rPr>
              <a:t> Insert Character/Word in Any Desired Location in a String</a:t>
            </a:r>
          </a:p>
          <a:p>
            <a:pPr algn="l">
              <a:lnSpc>
                <a:spcPts val="3888"/>
              </a:lnSpc>
            </a:pPr>
            <a:r>
              <a:rPr lang="en-US" sz="3200" u="sng" spc="32" dirty="0">
                <a:solidFill>
                  <a:srgbClr val="0563C1"/>
                </a:solidFill>
                <a:latin typeface="Times New Roman"/>
                <a:hlinkClick r:id="rId2" tooltip="https://www.sanfoundry.com/c-program-insert-word-desired-location/"/>
              </a:rPr>
              <a:t>https://www.sanfoundry.com/c-program-insert-word-desired-location/</a:t>
            </a:r>
          </a:p>
          <a:p>
            <a:pPr algn="l">
              <a:lnSpc>
                <a:spcPts val="3888"/>
              </a:lnSpc>
            </a:pPr>
            <a:endParaRPr lang="en-US" sz="3200" u="sng" spc="32" dirty="0">
              <a:solidFill>
                <a:srgbClr val="0563C1"/>
              </a:solidFill>
              <a:latin typeface="Times New Roman"/>
              <a:hlinkClick r:id="rId2" tooltip="https://www.sanfoundry.com/c-program-insert-word-desired-location/"/>
            </a:endParaRPr>
          </a:p>
          <a:p>
            <a:pPr algn="l">
              <a:lnSpc>
                <a:spcPts val="3888"/>
              </a:lnSpc>
            </a:pPr>
            <a:r>
              <a:rPr lang="en-US" sz="3200" spc="33" dirty="0">
                <a:solidFill>
                  <a:srgbClr val="3A3A3A"/>
                </a:solidFill>
                <a:latin typeface="Times New Roman Bold"/>
              </a:rPr>
              <a:t>Delete All Repeated Words in String</a:t>
            </a:r>
          </a:p>
          <a:p>
            <a:pPr algn="l">
              <a:lnSpc>
                <a:spcPts val="3888"/>
              </a:lnSpc>
            </a:pPr>
            <a:r>
              <a:rPr lang="en-US" sz="3200" u="sng" spc="32" dirty="0">
                <a:solidFill>
                  <a:srgbClr val="0563C1"/>
                </a:solidFill>
                <a:latin typeface="Times New Roman"/>
                <a:hlinkClick r:id="rId3" tooltip="https://www.sanfoundry.com/c-program-delete-repeated-words-string/"/>
              </a:rPr>
              <a:t>https://www.sanfoundry.com/c-program-delete-repeated-words-string/</a:t>
            </a:r>
          </a:p>
          <a:p>
            <a:pPr algn="l">
              <a:lnSpc>
                <a:spcPts val="3888"/>
              </a:lnSpc>
            </a:pPr>
            <a:endParaRPr lang="en-US" sz="3200" u="sng" spc="32" dirty="0">
              <a:solidFill>
                <a:srgbClr val="0563C1"/>
              </a:solidFill>
              <a:latin typeface="Times New Roman"/>
              <a:hlinkClick r:id="rId3" tooltip="https://www.sanfoundry.com/c-program-delete-repeated-words-string/"/>
            </a:endParaRPr>
          </a:p>
          <a:p>
            <a:pPr algn="l">
              <a:lnSpc>
                <a:spcPts val="3888"/>
              </a:lnSpc>
            </a:pPr>
            <a:r>
              <a:rPr lang="en-US" sz="3200" spc="33" dirty="0">
                <a:solidFill>
                  <a:srgbClr val="3A3A3A"/>
                </a:solidFill>
                <a:latin typeface="Times New Roman Bold"/>
              </a:rPr>
              <a:t>Remove Given Word from a String</a:t>
            </a:r>
          </a:p>
          <a:p>
            <a:pPr algn="l">
              <a:lnSpc>
                <a:spcPts val="3888"/>
              </a:lnSpc>
            </a:pPr>
            <a:r>
              <a:rPr lang="en-US" sz="3200" u="sng" spc="32" dirty="0">
                <a:solidFill>
                  <a:srgbClr val="0563C1"/>
                </a:solidFill>
                <a:latin typeface="Times New Roman"/>
                <a:hlinkClick r:id="rId4" tooltip="https://www.sanfoundry.com/c-program-remove-word-from-string/"/>
              </a:rPr>
              <a:t>https://www.sanfoundry.com/c-program-remove-word-from-string/</a:t>
            </a:r>
          </a:p>
          <a:p>
            <a:pPr algn="l">
              <a:lnSpc>
                <a:spcPts val="3888"/>
              </a:lnSpc>
            </a:pPr>
            <a:endParaRPr lang="en-US" sz="3200" u="sng" spc="32" dirty="0">
              <a:solidFill>
                <a:srgbClr val="0563C1"/>
              </a:solidFill>
              <a:latin typeface="Times New Roman"/>
              <a:hlinkClick r:id="rId4" tooltip="https://www.sanfoundry.com/c-program-remove-word-from-string/"/>
            </a:endParaRPr>
          </a:p>
          <a:p>
            <a:pPr algn="l">
              <a:lnSpc>
                <a:spcPts val="3888"/>
              </a:lnSpc>
            </a:pPr>
            <a:r>
              <a:rPr lang="en-US" sz="3200" spc="33" dirty="0">
                <a:solidFill>
                  <a:srgbClr val="3A3A3A"/>
                </a:solidFill>
                <a:latin typeface="Times New Roman Bold"/>
              </a:rPr>
              <a:t>Read a String and Find the Sum of all Digits in the String</a:t>
            </a:r>
          </a:p>
          <a:p>
            <a:pPr algn="l">
              <a:lnSpc>
                <a:spcPts val="3888"/>
              </a:lnSpc>
            </a:pPr>
            <a:r>
              <a:rPr lang="en-US" sz="3200" u="sng" spc="32" dirty="0">
                <a:solidFill>
                  <a:srgbClr val="0563C1"/>
                </a:solidFill>
                <a:latin typeface="Times New Roman"/>
                <a:hlinkClick r:id="rId5" tooltip="https://www.sanfoundry.com/c-program-sum-all-digits-string/"/>
              </a:rPr>
              <a:t>https://www.sanfoundry.com/c-program-sum-all-digits-string/</a:t>
            </a:r>
          </a:p>
          <a:p>
            <a:pPr algn="l">
              <a:lnSpc>
                <a:spcPts val="3888"/>
              </a:lnSpc>
            </a:pPr>
            <a:endParaRPr lang="en-US" sz="3200" u="sng" spc="32" dirty="0">
              <a:solidFill>
                <a:srgbClr val="0563C1"/>
              </a:solidFill>
              <a:latin typeface="Times New Roman"/>
              <a:hlinkClick r:id="rId5" tooltip="https://www.sanfoundry.com/c-program-sum-all-digits-string/"/>
            </a:endParaRPr>
          </a:p>
          <a:p>
            <a:pPr algn="l">
              <a:lnSpc>
                <a:spcPts val="3888"/>
              </a:lnSpc>
            </a:pPr>
            <a:r>
              <a:rPr lang="en-US" sz="3200" spc="33" dirty="0">
                <a:solidFill>
                  <a:srgbClr val="3A3A3A"/>
                </a:solidFill>
                <a:latin typeface="Times New Roman Bold"/>
              </a:rPr>
              <a:t>Find the Most and Least Repeated Character in the String </a:t>
            </a:r>
            <a:r>
              <a:rPr lang="en-US" sz="3200" u="sng" spc="32" dirty="0">
                <a:solidFill>
                  <a:srgbClr val="0563C1"/>
                </a:solidFill>
                <a:latin typeface="Times New Roman"/>
                <a:hlinkClick r:id="rId6" tooltip="https://www.sanfoundry.com/c-program-most-least-character-string/"/>
              </a:rPr>
              <a:t>https://www.sanfoundry.com/c-program-most-least-character-string/</a:t>
            </a:r>
          </a:p>
          <a:p>
            <a:pPr algn="l">
              <a:lnSpc>
                <a:spcPts val="3888"/>
              </a:lnSpc>
            </a:pPr>
            <a:endParaRPr lang="en-US" sz="3200" u="sng" spc="32" dirty="0">
              <a:solidFill>
                <a:srgbClr val="0563C1"/>
              </a:solidFill>
              <a:latin typeface="Times New Roman"/>
            </a:endParaRPr>
          </a:p>
          <a:p>
            <a:pPr>
              <a:lnSpc>
                <a:spcPts val="3888"/>
              </a:lnSpc>
            </a:pPr>
            <a:r>
              <a:rPr lang="en-US" sz="3200" spc="33" dirty="0">
                <a:solidFill>
                  <a:srgbClr val="3A3A3A"/>
                </a:solidFill>
                <a:latin typeface="Times New Roman Bold"/>
              </a:rPr>
              <a:t>Count Binary Substrings</a:t>
            </a:r>
            <a:endParaRPr lang="en-US" sz="3200" spc="33" dirty="0">
              <a:solidFill>
                <a:srgbClr val="000000"/>
              </a:solidFill>
              <a:latin typeface="Times New Roman Bold"/>
              <a:hlinkClick r:id="rId7" tooltip="https://leetcode.com/problems/count-binary-substrings/"/>
            </a:endParaRPr>
          </a:p>
          <a:p>
            <a:pPr algn="l">
              <a:lnSpc>
                <a:spcPts val="3888"/>
              </a:lnSpc>
            </a:pPr>
            <a:r>
              <a:rPr lang="en-US" sz="3200" u="sng" spc="32" dirty="0">
                <a:solidFill>
                  <a:srgbClr val="0563C1"/>
                </a:solidFill>
                <a:latin typeface="Times New Roman"/>
                <a:hlinkClick r:id="rId8" tooltip="https://leetcode.com/problems/count-binary-substrings/description/"/>
              </a:rPr>
              <a:t>https://leetcode.com/problems/count-binary-substrings/description/</a:t>
            </a:r>
          </a:p>
          <a:p>
            <a:pPr algn="l">
              <a:lnSpc>
                <a:spcPts val="3888"/>
              </a:lnSpc>
            </a:pPr>
            <a:endParaRPr lang="en-US" sz="3200" u="sng" spc="32" dirty="0">
              <a:solidFill>
                <a:srgbClr val="0563C1"/>
              </a:solidFill>
              <a:latin typeface="Times New Roman"/>
              <a:hlinkClick r:id="rId8" tooltip="https://leetcode.com/problems/count-binary-substrings/description/"/>
            </a:endParaRPr>
          </a:p>
          <a:p>
            <a:pPr algn="l">
              <a:lnSpc>
                <a:spcPts val="3888"/>
              </a:lnSpc>
            </a:pPr>
            <a:r>
              <a:rPr lang="en-US" sz="3200" spc="33" dirty="0">
                <a:solidFill>
                  <a:srgbClr val="3A3A3A"/>
                </a:solidFill>
                <a:latin typeface="Times New Roman Bold"/>
              </a:rPr>
              <a:t>Valid Palindrome </a:t>
            </a:r>
          </a:p>
          <a:p>
            <a:pPr algn="l">
              <a:lnSpc>
                <a:spcPts val="3888"/>
              </a:lnSpc>
            </a:pPr>
            <a:r>
              <a:rPr lang="en-US" sz="3200" u="sng" spc="33" dirty="0">
                <a:solidFill>
                  <a:srgbClr val="0563C1"/>
                </a:solidFill>
                <a:latin typeface="Times New Roman"/>
                <a:hlinkClick r:id="rId9" tooltip="https://leetcode.com/problems/valid-palindrome/description/"/>
              </a:rPr>
              <a:t>https://leetcode.com/problems/valid-palindrome/description/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0664" y="2015217"/>
            <a:ext cx="16206672" cy="6642844"/>
          </a:xfrm>
          <a:prstGeom prst="rect">
            <a:avLst/>
          </a:prstGeom>
        </p:spPr>
        <p:txBody>
          <a:bodyPr lIns="0" tIns="0" rIns="0" bIns="0" rtlCol="0" anchor="t">
            <a:spAutoFit/>
          </a:bodyPr>
          <a:lstStyle/>
          <a:p>
            <a:pPr algn="l">
              <a:lnSpc>
                <a:spcPts val="3888"/>
              </a:lnSpc>
            </a:pPr>
            <a:r>
              <a:rPr lang="en-US" sz="3600" dirty="0">
                <a:latin typeface="Times New Roman"/>
                <a:hlinkClick r:id="rId2" tooltip="https://leetcode.com/problems/word-pattern/">
                  <a:extLst>
                    <a:ext uri="{A12FA001-AC4F-418D-AE19-62706E023703}">
                      <ahyp:hlinkClr xmlns:ahyp="http://schemas.microsoft.com/office/drawing/2018/hyperlinkcolor" val="tx"/>
                    </a:ext>
                  </a:extLst>
                </a:hlinkClick>
              </a:rPr>
              <a:t>Word Pattern</a:t>
            </a:r>
          </a:p>
          <a:p>
            <a:pPr algn="l">
              <a:lnSpc>
                <a:spcPts val="3888"/>
              </a:lnSpc>
            </a:pPr>
            <a:r>
              <a:rPr lang="en-US" sz="3600" u="sng" spc="32" dirty="0">
                <a:solidFill>
                  <a:srgbClr val="0563C1"/>
                </a:solidFill>
                <a:latin typeface="Times New Roman"/>
                <a:hlinkClick r:id="rId3" tooltip="https://leetcode.com/problems/word-pattern/description/"/>
              </a:rPr>
              <a:t>https://leetcode.com/problems/word-pattern/description/</a:t>
            </a:r>
          </a:p>
          <a:p>
            <a:pPr algn="l">
              <a:lnSpc>
                <a:spcPts val="3888"/>
              </a:lnSpc>
            </a:pPr>
            <a:endParaRPr lang="en-US" sz="3600" u="sng" spc="32" dirty="0">
              <a:solidFill>
                <a:srgbClr val="0563C1"/>
              </a:solidFill>
              <a:latin typeface="Times New Roman"/>
              <a:hlinkClick r:id="rId3" tooltip="https://leetcode.com/problems/word-pattern/description/"/>
            </a:endParaRPr>
          </a:p>
          <a:p>
            <a:pPr algn="l">
              <a:lnSpc>
                <a:spcPts val="3888"/>
              </a:lnSpc>
            </a:pPr>
            <a:r>
              <a:rPr lang="en-US" sz="3600" spc="33" dirty="0">
                <a:solidFill>
                  <a:srgbClr val="000000"/>
                </a:solidFill>
                <a:latin typeface="Times New Roman"/>
              </a:rPr>
              <a:t>Return second word in Uppercase</a:t>
            </a:r>
          </a:p>
          <a:p>
            <a:pPr algn="l">
              <a:lnSpc>
                <a:spcPts val="3888"/>
              </a:lnSpc>
            </a:pPr>
            <a:r>
              <a:rPr lang="en-US" sz="3600" u="sng" spc="33" dirty="0">
                <a:solidFill>
                  <a:srgbClr val="0563C1"/>
                </a:solidFill>
                <a:latin typeface="Times New Roman"/>
                <a:hlinkClick r:id="rId4" tooltip="https://slaystudy.com/c-program-to-return-second-word-of-a-string-in-uppercase/"/>
              </a:rPr>
              <a:t>https://slaystudy.com/c-program-to-return-second-word-of-a-string-in-uppercase/</a:t>
            </a:r>
          </a:p>
          <a:p>
            <a:pPr algn="l">
              <a:lnSpc>
                <a:spcPts val="3888"/>
              </a:lnSpc>
            </a:pPr>
            <a:endParaRPr lang="en-US" sz="3600" u="sng" spc="33" dirty="0">
              <a:solidFill>
                <a:srgbClr val="0563C1"/>
              </a:solidFill>
              <a:latin typeface="Times New Roman"/>
              <a:hlinkClick r:id="rId4" tooltip="https://slaystudy.com/c-program-to-return-second-word-of-a-string-in-uppercase/"/>
            </a:endParaRPr>
          </a:p>
          <a:p>
            <a:pPr algn="l">
              <a:lnSpc>
                <a:spcPts val="3888"/>
              </a:lnSpc>
            </a:pPr>
            <a:r>
              <a:rPr lang="en-US" sz="3600" spc="32" dirty="0">
                <a:solidFill>
                  <a:srgbClr val="000000"/>
                </a:solidFill>
                <a:latin typeface="Times New Roman"/>
              </a:rPr>
              <a:t>Highest Frequency Character in a String</a:t>
            </a:r>
          </a:p>
          <a:p>
            <a:pPr algn="l">
              <a:lnSpc>
                <a:spcPts val="3888"/>
              </a:lnSpc>
            </a:pPr>
            <a:r>
              <a:rPr lang="en-US" sz="3600" spc="32" dirty="0">
                <a:solidFill>
                  <a:srgbClr val="000000"/>
                </a:solidFill>
                <a:latin typeface="Times New Roman"/>
                <a:hlinkClick r:id="rId5"/>
              </a:rPr>
              <a:t>https://www.sanfoundry.com/c-program-highest-frequency-string/</a:t>
            </a:r>
            <a:endParaRPr lang="en-US" sz="3600" spc="32" dirty="0">
              <a:solidFill>
                <a:srgbClr val="000000"/>
              </a:solidFill>
              <a:latin typeface="Times New Roman"/>
            </a:endParaRPr>
          </a:p>
          <a:p>
            <a:pPr algn="l">
              <a:lnSpc>
                <a:spcPts val="3888"/>
              </a:lnSpc>
            </a:pPr>
            <a:endParaRPr lang="en-US" sz="3600" spc="32" dirty="0">
              <a:solidFill>
                <a:srgbClr val="000000"/>
              </a:solidFill>
              <a:latin typeface="Times New Roman"/>
            </a:endParaRPr>
          </a:p>
          <a:p>
            <a:pPr algn="l">
              <a:lnSpc>
                <a:spcPts val="3888"/>
              </a:lnSpc>
            </a:pPr>
            <a:r>
              <a:rPr lang="en-US" sz="3600" spc="33" dirty="0">
                <a:solidFill>
                  <a:srgbClr val="000000"/>
                </a:solidFill>
                <a:latin typeface="Times New Roman"/>
              </a:rPr>
              <a:t>Practice - </a:t>
            </a:r>
            <a:r>
              <a:rPr lang="en-US" sz="3600" spc="33" dirty="0">
                <a:solidFill>
                  <a:srgbClr val="000000"/>
                </a:solidFill>
                <a:latin typeface="Times New Roman"/>
                <a:hlinkClick r:id="rId6"/>
              </a:rPr>
              <a:t>http://tinyurl.com/5ya4pxh3</a:t>
            </a:r>
            <a:endParaRPr lang="en-US" sz="3600" spc="33" dirty="0">
              <a:solidFill>
                <a:srgbClr val="000000"/>
              </a:solidFill>
              <a:latin typeface="Times New Roman"/>
            </a:endParaRPr>
          </a:p>
          <a:p>
            <a:pPr algn="l">
              <a:lnSpc>
                <a:spcPts val="3888"/>
              </a:lnSpc>
            </a:pPr>
            <a:endParaRPr lang="en-US" sz="3600" spc="33" dirty="0">
              <a:solidFill>
                <a:srgbClr val="000000"/>
              </a:solidFill>
              <a:latin typeface="Times New Roman"/>
            </a:endParaRPr>
          </a:p>
          <a:p>
            <a:pPr>
              <a:lnSpc>
                <a:spcPts val="3888"/>
              </a:lnSpc>
            </a:pPr>
            <a:r>
              <a:rPr lang="en-US" sz="3600" dirty="0">
                <a:solidFill>
                  <a:srgbClr val="000000"/>
                </a:solidFill>
                <a:latin typeface="Times New Roman" panose="02020603050405020304" pitchFamily="18" charset="0"/>
                <a:cs typeface="Times New Roman" panose="02020603050405020304" pitchFamily="18" charset="0"/>
              </a:rPr>
              <a:t>Strings - </a:t>
            </a:r>
            <a:r>
              <a:rPr lang="en-US" sz="3600" dirty="0">
                <a:solidFill>
                  <a:srgbClr val="000000"/>
                </a:solidFill>
                <a:latin typeface="Times New Roman" panose="02020603050405020304" pitchFamily="18" charset="0"/>
                <a:cs typeface="Times New Roman" panose="02020603050405020304" pitchFamily="18" charset="0"/>
                <a:hlinkClick r:id="rId7"/>
              </a:rPr>
              <a:t>http://tinyurl.com/bdfz673c</a:t>
            </a:r>
            <a:endParaRPr lang="en-US" sz="3600" dirty="0">
              <a:solidFill>
                <a:srgbClr val="000000"/>
              </a:solidFill>
              <a:latin typeface="Times New Roman" panose="02020603050405020304" pitchFamily="18" charset="0"/>
              <a:cs typeface="Times New Roman" panose="02020603050405020304" pitchFamily="18" charset="0"/>
            </a:endParaRPr>
          </a:p>
          <a:p>
            <a:pPr algn="l">
              <a:lnSpc>
                <a:spcPts val="3888"/>
              </a:lnSpc>
            </a:pPr>
            <a:endParaRPr lang="en-US" sz="3600" spc="33" dirty="0">
              <a:solidFill>
                <a:srgbClr val="000000"/>
              </a:solidFill>
              <a:latin typeface="Times New Roman"/>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10329"/>
            <a:ext cx="9144000" cy="10507658"/>
            <a:chOff x="0" y="0"/>
            <a:chExt cx="2408296" cy="2767449"/>
          </a:xfrm>
        </p:grpSpPr>
        <p:sp>
          <p:nvSpPr>
            <p:cNvPr id="3" name="Freeform 3"/>
            <p:cNvSpPr/>
            <p:nvPr/>
          </p:nvSpPr>
          <p:spPr>
            <a:xfrm>
              <a:off x="0" y="0"/>
              <a:ext cx="2408296" cy="2767449"/>
            </a:xfrm>
            <a:custGeom>
              <a:avLst/>
              <a:gdLst/>
              <a:ahLst/>
              <a:cxnLst/>
              <a:rect l="l" t="t" r="r" b="b"/>
              <a:pathLst>
                <a:path w="2408296" h="2767449">
                  <a:moveTo>
                    <a:pt x="0" y="0"/>
                  </a:moveTo>
                  <a:lnTo>
                    <a:pt x="2408296" y="0"/>
                  </a:lnTo>
                  <a:lnTo>
                    <a:pt x="2408296" y="2767449"/>
                  </a:lnTo>
                  <a:lnTo>
                    <a:pt x="0" y="2767449"/>
                  </a:lnTo>
                  <a:close/>
                </a:path>
              </a:pathLst>
            </a:custGeom>
            <a:solidFill>
              <a:srgbClr val="FFF6E3"/>
            </a:solidFill>
          </p:spPr>
        </p:sp>
        <p:sp>
          <p:nvSpPr>
            <p:cNvPr id="4" name="TextBox 4"/>
            <p:cNvSpPr txBox="1"/>
            <p:nvPr/>
          </p:nvSpPr>
          <p:spPr>
            <a:xfrm>
              <a:off x="0" y="-76200"/>
              <a:ext cx="2408296" cy="28436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77504">
            <a:off x="10805663" y="3900333"/>
            <a:ext cx="5289193" cy="2924817"/>
            <a:chOff x="0" y="0"/>
            <a:chExt cx="1393038" cy="770322"/>
          </a:xfrm>
        </p:grpSpPr>
        <p:sp>
          <p:nvSpPr>
            <p:cNvPr id="6" name="Freeform 6"/>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7" name="TextBox 7"/>
            <p:cNvSpPr txBox="1"/>
            <p:nvPr/>
          </p:nvSpPr>
          <p:spPr>
            <a:xfrm>
              <a:off x="0" y="-76200"/>
              <a:ext cx="1393038" cy="84652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34315">
            <a:off x="10751458" y="3831904"/>
            <a:ext cx="5289193" cy="2924817"/>
            <a:chOff x="0" y="0"/>
            <a:chExt cx="1393038" cy="770322"/>
          </a:xfrm>
        </p:grpSpPr>
        <p:sp>
          <p:nvSpPr>
            <p:cNvPr id="9" name="Freeform 9"/>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0" name="TextBox 10"/>
            <p:cNvSpPr txBox="1"/>
            <p:nvPr/>
          </p:nvSpPr>
          <p:spPr>
            <a:xfrm>
              <a:off x="0" y="-76200"/>
              <a:ext cx="1393038" cy="84652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696353" y="3681092"/>
            <a:ext cx="5289193" cy="2924817"/>
            <a:chOff x="0" y="0"/>
            <a:chExt cx="1393038" cy="770322"/>
          </a:xfrm>
        </p:grpSpPr>
        <p:sp>
          <p:nvSpPr>
            <p:cNvPr id="12" name="Freeform 12"/>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3" name="TextBox 13"/>
            <p:cNvSpPr txBox="1"/>
            <p:nvPr/>
          </p:nvSpPr>
          <p:spPr>
            <a:xfrm>
              <a:off x="0" y="-76200"/>
              <a:ext cx="1393038" cy="846522"/>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1652481" y="3748096"/>
            <a:ext cx="2867600" cy="3110808"/>
          </a:xfrm>
          <a:custGeom>
            <a:avLst/>
            <a:gdLst/>
            <a:ahLst/>
            <a:cxnLst/>
            <a:rect l="l" t="t" r="r" b="b"/>
            <a:pathLst>
              <a:path w="2867600" h="3110808">
                <a:moveTo>
                  <a:pt x="0" y="0"/>
                </a:moveTo>
                <a:lnTo>
                  <a:pt x="2867600" y="0"/>
                </a:lnTo>
                <a:lnTo>
                  <a:pt x="2867600" y="3110809"/>
                </a:lnTo>
                <a:lnTo>
                  <a:pt x="0" y="3110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028700" y="2394185"/>
            <a:ext cx="7947263" cy="4394200"/>
          </a:xfrm>
          <a:prstGeom prst="rect">
            <a:avLst/>
          </a:prstGeom>
        </p:spPr>
        <p:txBody>
          <a:bodyPr lIns="0" tIns="0" rIns="0" bIns="0" rtlCol="0" anchor="t">
            <a:spAutoFit/>
          </a:bodyPr>
          <a:lstStyle/>
          <a:p>
            <a:pPr>
              <a:lnSpc>
                <a:spcPts val="10999"/>
              </a:lnSpc>
            </a:pPr>
            <a:r>
              <a:rPr lang="en-US" sz="9999">
                <a:solidFill>
                  <a:srgbClr val="000000"/>
                </a:solidFill>
                <a:latin typeface="Times New Roman Bold"/>
              </a:rPr>
              <a:t>THANKS</a:t>
            </a:r>
          </a:p>
          <a:p>
            <a:pPr>
              <a:lnSpc>
                <a:spcPts val="10999"/>
              </a:lnSpc>
            </a:pPr>
            <a:r>
              <a:rPr lang="en-US" sz="9999">
                <a:solidFill>
                  <a:srgbClr val="000000"/>
                </a:solidFill>
                <a:latin typeface="Times New Roman Bold"/>
              </a:rPr>
              <a:t>FOR</a:t>
            </a:r>
          </a:p>
          <a:p>
            <a:pPr>
              <a:lnSpc>
                <a:spcPts val="10999"/>
              </a:lnSpc>
            </a:pPr>
            <a:r>
              <a:rPr lang="en-US" sz="9999">
                <a:solidFill>
                  <a:srgbClr val="000000"/>
                </a:solidFill>
                <a:latin typeface="Times New Roman Bold"/>
              </a:rPr>
              <a:t>LISTENING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3454" y="1754333"/>
            <a:ext cx="17134427" cy="6925640"/>
          </a:xfrm>
          <a:custGeom>
            <a:avLst/>
            <a:gdLst/>
            <a:ahLst/>
            <a:cxnLst/>
            <a:rect l="l" t="t" r="r" b="b"/>
            <a:pathLst>
              <a:path w="17134427" h="6925640">
                <a:moveTo>
                  <a:pt x="0" y="0"/>
                </a:moveTo>
                <a:lnTo>
                  <a:pt x="17134427" y="0"/>
                </a:lnTo>
                <a:lnTo>
                  <a:pt x="17134427" y="6925641"/>
                </a:lnTo>
                <a:lnTo>
                  <a:pt x="0" y="6925641"/>
                </a:lnTo>
                <a:lnTo>
                  <a:pt x="0" y="0"/>
                </a:lnTo>
                <a:close/>
              </a:path>
            </a:pathLst>
          </a:custGeom>
          <a:blipFill>
            <a:blip r:embed="rId2"/>
            <a:stretch>
              <a:fillRect l="-354" r="-354"/>
            </a:stretch>
          </a:blipFill>
        </p:spPr>
      </p:sp>
      <p:sp>
        <p:nvSpPr>
          <p:cNvPr id="3" name="TextBox 3"/>
          <p:cNvSpPr txBox="1"/>
          <p:nvPr/>
        </p:nvSpPr>
        <p:spPr>
          <a:xfrm>
            <a:off x="6396110" y="419100"/>
            <a:ext cx="5495779" cy="788677"/>
          </a:xfrm>
          <a:prstGeom prst="rect">
            <a:avLst/>
          </a:prstGeom>
        </p:spPr>
        <p:txBody>
          <a:bodyPr wrap="square" lIns="0" tIns="0" rIns="0" bIns="0" rtlCol="0" anchor="t">
            <a:spAutoFit/>
          </a:bodyPr>
          <a:lstStyle/>
          <a:p>
            <a:pPr>
              <a:lnSpc>
                <a:spcPts val="6719"/>
              </a:lnSpc>
              <a:spcBef>
                <a:spcPct val="0"/>
              </a:spcBef>
            </a:pPr>
            <a:r>
              <a:rPr lang="en-US" sz="4800" dirty="0">
                <a:solidFill>
                  <a:srgbClr val="000000"/>
                </a:solidFill>
                <a:latin typeface="Times New Roman Bold"/>
              </a:rPr>
              <a:t>Storage Classes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4368" y="2705199"/>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756851" y="4554398"/>
            <a:ext cx="11561656" cy="2136776"/>
          </a:xfrm>
          <a:prstGeom prst="rect">
            <a:avLst/>
          </a:prstGeom>
        </p:spPr>
        <p:txBody>
          <a:bodyPr lIns="0" tIns="0" rIns="0" bIns="0" rtlCol="0" anchor="t">
            <a:spAutoFit/>
          </a:bodyPr>
          <a:lstStyle/>
          <a:p>
            <a:pPr algn="ctr">
              <a:lnSpc>
                <a:spcPts val="14000"/>
              </a:lnSpc>
            </a:pPr>
            <a:r>
              <a:rPr lang="en-US" sz="14000">
                <a:solidFill>
                  <a:srgbClr val="000000"/>
                </a:solidFill>
                <a:latin typeface="Times New Roman Bold"/>
              </a:rPr>
              <a:t>OPERATORS</a:t>
            </a:r>
          </a:p>
        </p:txBody>
      </p:sp>
      <p:sp>
        <p:nvSpPr>
          <p:cNvPr id="6" name="TextBox 6"/>
          <p:cNvSpPr txBox="1"/>
          <p:nvPr/>
        </p:nvSpPr>
        <p:spPr>
          <a:xfrm>
            <a:off x="5932271" y="6847391"/>
            <a:ext cx="6423458" cy="469900"/>
          </a:xfrm>
          <a:prstGeom prst="rect">
            <a:avLst/>
          </a:prstGeom>
        </p:spPr>
        <p:txBody>
          <a:bodyPr lIns="0" tIns="0" rIns="0" bIns="0" rtlCol="0" anchor="t">
            <a:spAutoFit/>
          </a:bodyPr>
          <a:lstStyle/>
          <a:p>
            <a:pPr algn="ctr">
              <a:lnSpc>
                <a:spcPts val="3499"/>
              </a:lnSpc>
            </a:pPr>
            <a:r>
              <a:rPr lang="en-US" sz="2499" spc="124">
                <a:solidFill>
                  <a:srgbClr val="000000"/>
                </a:solidFill>
                <a:latin typeface="Times New Roman"/>
              </a:rPr>
              <a:t>C Language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953958"/>
            <a:ext cx="13652063" cy="6056631"/>
          </a:xfrm>
          <a:prstGeom prst="rect">
            <a:avLst/>
          </a:prstGeom>
        </p:spPr>
        <p:txBody>
          <a:bodyPr lIns="0" tIns="0" rIns="0" bIns="0" rtlCol="0" anchor="t">
            <a:spAutoFit/>
          </a:bodyPr>
          <a:lstStyle/>
          <a:p>
            <a:pPr marL="820411" lvl="1" indent="-410205">
              <a:lnSpc>
                <a:spcPts val="5319"/>
              </a:lnSpc>
              <a:buFont typeface="Arial"/>
              <a:buChar char="•"/>
            </a:pPr>
            <a:r>
              <a:rPr lang="en-US" sz="3799" spc="60">
                <a:solidFill>
                  <a:srgbClr val="000000"/>
                </a:solidFill>
                <a:latin typeface="Times New Roman"/>
              </a:rPr>
              <a:t>Arithmetic Operators</a:t>
            </a:r>
          </a:p>
          <a:p>
            <a:pPr marL="820411" lvl="1" indent="-410205">
              <a:lnSpc>
                <a:spcPts val="5319"/>
              </a:lnSpc>
              <a:buFont typeface="Arial"/>
              <a:buChar char="•"/>
            </a:pPr>
            <a:r>
              <a:rPr lang="en-US" sz="3799" spc="60">
                <a:solidFill>
                  <a:srgbClr val="000000"/>
                </a:solidFill>
                <a:latin typeface="Times New Roman"/>
              </a:rPr>
              <a:t>Unary Arithmetic Operators</a:t>
            </a:r>
          </a:p>
          <a:p>
            <a:pPr marL="820411" lvl="1" indent="-410205">
              <a:lnSpc>
                <a:spcPts val="5319"/>
              </a:lnSpc>
              <a:buFont typeface="Arial"/>
              <a:buChar char="•"/>
            </a:pPr>
            <a:r>
              <a:rPr lang="en-US" sz="3799" spc="60">
                <a:solidFill>
                  <a:srgbClr val="000000"/>
                </a:solidFill>
                <a:latin typeface="Times New Roman"/>
              </a:rPr>
              <a:t>Relational Operators</a:t>
            </a:r>
          </a:p>
          <a:p>
            <a:pPr marL="820411" lvl="1" indent="-410205">
              <a:lnSpc>
                <a:spcPts val="5319"/>
              </a:lnSpc>
              <a:buFont typeface="Arial"/>
              <a:buChar char="•"/>
            </a:pPr>
            <a:r>
              <a:rPr lang="en-US" sz="3799" spc="60">
                <a:solidFill>
                  <a:srgbClr val="000000"/>
                </a:solidFill>
                <a:latin typeface="Times New Roman"/>
              </a:rPr>
              <a:t>Assignment Operators</a:t>
            </a:r>
          </a:p>
          <a:p>
            <a:pPr marL="820411" lvl="1" indent="-410205">
              <a:lnSpc>
                <a:spcPts val="5319"/>
              </a:lnSpc>
              <a:buFont typeface="Arial"/>
              <a:buChar char="•"/>
            </a:pPr>
            <a:r>
              <a:rPr lang="en-US" sz="3799" spc="60">
                <a:solidFill>
                  <a:srgbClr val="000000"/>
                </a:solidFill>
                <a:latin typeface="Times New Roman"/>
              </a:rPr>
              <a:t>Logical Operators</a:t>
            </a:r>
          </a:p>
          <a:p>
            <a:pPr marL="820411" lvl="1" indent="-410205">
              <a:lnSpc>
                <a:spcPts val="5319"/>
              </a:lnSpc>
              <a:buFont typeface="Arial"/>
              <a:buChar char="•"/>
            </a:pPr>
            <a:r>
              <a:rPr lang="en-US" sz="3799" spc="60">
                <a:solidFill>
                  <a:srgbClr val="000000"/>
                </a:solidFill>
                <a:latin typeface="Times New Roman"/>
              </a:rPr>
              <a:t>Bitwise Operators</a:t>
            </a:r>
          </a:p>
          <a:p>
            <a:pPr marL="820411" lvl="1" indent="-410205">
              <a:lnSpc>
                <a:spcPts val="5319"/>
              </a:lnSpc>
              <a:buFont typeface="Arial"/>
              <a:buChar char="•"/>
            </a:pPr>
            <a:r>
              <a:rPr lang="en-US" sz="3799" spc="60">
                <a:solidFill>
                  <a:srgbClr val="000000"/>
                </a:solidFill>
                <a:latin typeface="Times New Roman"/>
              </a:rPr>
              <a:t>Conditional Operators</a:t>
            </a:r>
          </a:p>
          <a:p>
            <a:pPr marL="820411" lvl="1" indent="-410205">
              <a:lnSpc>
                <a:spcPts val="5319"/>
              </a:lnSpc>
              <a:buFont typeface="Arial"/>
              <a:buChar char="•"/>
            </a:pPr>
            <a:r>
              <a:rPr lang="en-US" sz="3799" spc="60">
                <a:solidFill>
                  <a:srgbClr val="000000"/>
                </a:solidFill>
                <a:latin typeface="Times New Roman"/>
              </a:rPr>
              <a:t>Special Operators</a:t>
            </a:r>
          </a:p>
          <a:p>
            <a:pPr>
              <a:lnSpc>
                <a:spcPts val="5319"/>
              </a:lnSpc>
            </a:pPr>
            <a:endParaRPr lang="en-US" sz="3799" spc="60">
              <a:solidFill>
                <a:srgbClr val="000000"/>
              </a:solidFill>
              <a:latin typeface="Times New Roman"/>
            </a:endParaRPr>
          </a:p>
        </p:txBody>
      </p:sp>
      <p:sp>
        <p:nvSpPr>
          <p:cNvPr id="3" name="TextBox 3"/>
          <p:cNvSpPr txBox="1"/>
          <p:nvPr/>
        </p:nvSpPr>
        <p:spPr>
          <a:xfrm>
            <a:off x="1028700" y="981075"/>
            <a:ext cx="15355859" cy="1266190"/>
          </a:xfrm>
          <a:prstGeom prst="rect">
            <a:avLst/>
          </a:prstGeom>
        </p:spPr>
        <p:txBody>
          <a:bodyPr lIns="0" tIns="0" rIns="0" bIns="0" rtlCol="0" anchor="t">
            <a:spAutoFit/>
          </a:bodyPr>
          <a:lstStyle/>
          <a:p>
            <a:pPr>
              <a:lnSpc>
                <a:spcPts val="8480"/>
              </a:lnSpc>
            </a:pPr>
            <a:r>
              <a:rPr lang="en-US" sz="8000">
                <a:solidFill>
                  <a:srgbClr val="000000"/>
                </a:solidFill>
                <a:latin typeface="Times New Roman Bold"/>
              </a:rPr>
              <a:t>LIST OF OPERATORS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7723"/>
            <a:ext cx="15519242" cy="9751554"/>
          </a:xfrm>
          <a:custGeom>
            <a:avLst/>
            <a:gdLst/>
            <a:ahLst/>
            <a:cxnLst/>
            <a:rect l="l" t="t" r="r" b="b"/>
            <a:pathLst>
              <a:path w="15519242" h="9751554">
                <a:moveTo>
                  <a:pt x="0" y="0"/>
                </a:moveTo>
                <a:lnTo>
                  <a:pt x="15519242" y="0"/>
                </a:lnTo>
                <a:lnTo>
                  <a:pt x="15519242" y="9751554"/>
                </a:lnTo>
                <a:lnTo>
                  <a:pt x="0" y="9751554"/>
                </a:lnTo>
                <a:lnTo>
                  <a:pt x="0" y="0"/>
                </a:lnTo>
                <a:close/>
              </a:path>
            </a:pathLst>
          </a:custGeom>
          <a:blipFill>
            <a:blip r:embed="rId2"/>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6371" y="1570407"/>
            <a:ext cx="15635258" cy="8035988"/>
          </a:xfrm>
          <a:custGeom>
            <a:avLst/>
            <a:gdLst/>
            <a:ahLst/>
            <a:cxnLst/>
            <a:rect l="l" t="t" r="r" b="b"/>
            <a:pathLst>
              <a:path w="15635258" h="8035988">
                <a:moveTo>
                  <a:pt x="0" y="0"/>
                </a:moveTo>
                <a:lnTo>
                  <a:pt x="15635258" y="0"/>
                </a:lnTo>
                <a:lnTo>
                  <a:pt x="15635258" y="8035988"/>
                </a:lnTo>
                <a:lnTo>
                  <a:pt x="0" y="8035988"/>
                </a:lnTo>
                <a:lnTo>
                  <a:pt x="0" y="0"/>
                </a:lnTo>
                <a:close/>
              </a:path>
            </a:pathLst>
          </a:custGeom>
          <a:blipFill>
            <a:blip r:embed="rId2"/>
            <a:stretch>
              <a:fillRect t="-1553" b="-631"/>
            </a:stretch>
          </a:blipFill>
          <a:ln cap="sq">
            <a:noFill/>
            <a:prstDash val="solid"/>
            <a:miter/>
          </a:ln>
        </p:spPr>
      </p:sp>
      <p:sp>
        <p:nvSpPr>
          <p:cNvPr id="3" name="TextBox 3"/>
          <p:cNvSpPr txBox="1"/>
          <p:nvPr/>
        </p:nvSpPr>
        <p:spPr>
          <a:xfrm>
            <a:off x="5410200" y="286266"/>
            <a:ext cx="6553200" cy="788677"/>
          </a:xfrm>
          <a:prstGeom prst="rect">
            <a:avLst/>
          </a:prstGeom>
        </p:spPr>
        <p:txBody>
          <a:bodyPr wrap="square" lIns="0" tIns="0" rIns="0" bIns="0" rtlCol="0" anchor="t">
            <a:spAutoFit/>
          </a:bodyPr>
          <a:lstStyle/>
          <a:p>
            <a:pPr>
              <a:lnSpc>
                <a:spcPts val="6719"/>
              </a:lnSpc>
              <a:spcBef>
                <a:spcPct val="0"/>
              </a:spcBef>
            </a:pPr>
            <a:r>
              <a:rPr lang="en-US" sz="4800" dirty="0">
                <a:solidFill>
                  <a:srgbClr val="000000"/>
                </a:solidFill>
                <a:latin typeface="Times New Roman Bold"/>
              </a:rPr>
              <a:t>Arithmetic Operators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0067" y="1783033"/>
            <a:ext cx="17020960" cy="7475267"/>
          </a:xfrm>
          <a:custGeom>
            <a:avLst/>
            <a:gdLst/>
            <a:ahLst/>
            <a:cxnLst/>
            <a:rect l="l" t="t" r="r" b="b"/>
            <a:pathLst>
              <a:path w="17020960" h="7475267">
                <a:moveTo>
                  <a:pt x="0" y="0"/>
                </a:moveTo>
                <a:lnTo>
                  <a:pt x="17020960" y="0"/>
                </a:lnTo>
                <a:lnTo>
                  <a:pt x="17020960" y="7475267"/>
                </a:lnTo>
                <a:lnTo>
                  <a:pt x="0" y="7475267"/>
                </a:lnTo>
                <a:lnTo>
                  <a:pt x="0" y="0"/>
                </a:lnTo>
                <a:close/>
              </a:path>
            </a:pathLst>
          </a:custGeom>
          <a:blipFill>
            <a:blip r:embed="rId2"/>
            <a:stretch>
              <a:fillRect t="-1709"/>
            </a:stretch>
          </a:blipFill>
        </p:spPr>
      </p:sp>
      <p:sp>
        <p:nvSpPr>
          <p:cNvPr id="3" name="TextBox 3"/>
          <p:cNvSpPr txBox="1"/>
          <p:nvPr/>
        </p:nvSpPr>
        <p:spPr>
          <a:xfrm>
            <a:off x="4724400" y="419100"/>
            <a:ext cx="8211533" cy="788677"/>
          </a:xfrm>
          <a:prstGeom prst="rect">
            <a:avLst/>
          </a:prstGeom>
        </p:spPr>
        <p:txBody>
          <a:bodyPr wrap="square" lIns="0" tIns="0" rIns="0" bIns="0" rtlCol="0" anchor="t">
            <a:spAutoFit/>
          </a:bodyPr>
          <a:lstStyle/>
          <a:p>
            <a:pPr>
              <a:lnSpc>
                <a:spcPts val="6719"/>
              </a:lnSpc>
              <a:spcBef>
                <a:spcPct val="0"/>
              </a:spcBef>
            </a:pPr>
            <a:r>
              <a:rPr lang="en-US" sz="4800" dirty="0">
                <a:solidFill>
                  <a:srgbClr val="000000"/>
                </a:solidFill>
                <a:latin typeface="Times New Roman Bold"/>
              </a:rPr>
              <a:t>Unary Arithmetic Operators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71792"/>
            <a:ext cx="15355859" cy="1266190"/>
          </a:xfrm>
          <a:prstGeom prst="rect">
            <a:avLst/>
          </a:prstGeom>
        </p:spPr>
        <p:txBody>
          <a:bodyPr lIns="0" tIns="0" rIns="0" bIns="0" rtlCol="0" anchor="t">
            <a:spAutoFit/>
          </a:bodyPr>
          <a:lstStyle/>
          <a:p>
            <a:pPr>
              <a:lnSpc>
                <a:spcPts val="8480"/>
              </a:lnSpc>
            </a:pPr>
            <a:r>
              <a:rPr lang="en-US" sz="8000">
                <a:solidFill>
                  <a:srgbClr val="000000"/>
                </a:solidFill>
                <a:latin typeface="Times New Roman Bold"/>
              </a:rPr>
              <a:t>CONTENTS</a:t>
            </a:r>
          </a:p>
        </p:txBody>
      </p:sp>
      <p:sp>
        <p:nvSpPr>
          <p:cNvPr id="3" name="TextBox 3"/>
          <p:cNvSpPr txBox="1"/>
          <p:nvPr/>
        </p:nvSpPr>
        <p:spPr>
          <a:xfrm>
            <a:off x="1028700" y="2372359"/>
            <a:ext cx="13652063" cy="5389881"/>
          </a:xfrm>
          <a:prstGeom prst="rect">
            <a:avLst/>
          </a:prstGeom>
        </p:spPr>
        <p:txBody>
          <a:bodyPr lIns="0" tIns="0" rIns="0" bIns="0" rtlCol="0" anchor="t">
            <a:spAutoFit/>
          </a:bodyPr>
          <a:lstStyle/>
          <a:p>
            <a:pPr marL="820411" lvl="1" indent="-410205">
              <a:lnSpc>
                <a:spcPts val="5319"/>
              </a:lnSpc>
              <a:buFont typeface="Arial"/>
              <a:buChar char="•"/>
            </a:pPr>
            <a:r>
              <a:rPr lang="en-US" sz="3799" spc="60">
                <a:solidFill>
                  <a:srgbClr val="000000"/>
                </a:solidFill>
                <a:latin typeface="Times New Roman"/>
              </a:rPr>
              <a:t>Introduction</a:t>
            </a:r>
          </a:p>
          <a:p>
            <a:pPr marL="820411" lvl="1" indent="-410205">
              <a:lnSpc>
                <a:spcPts val="5319"/>
              </a:lnSpc>
              <a:buFont typeface="Arial"/>
              <a:buChar char="•"/>
            </a:pPr>
            <a:r>
              <a:rPr lang="en-US" sz="3799" spc="60">
                <a:solidFill>
                  <a:srgbClr val="000000"/>
                </a:solidFill>
                <a:latin typeface="Times New Roman"/>
              </a:rPr>
              <a:t>Syntax, Comments</a:t>
            </a:r>
          </a:p>
          <a:p>
            <a:pPr marL="820411" lvl="1" indent="-410205">
              <a:lnSpc>
                <a:spcPts val="5319"/>
              </a:lnSpc>
              <a:buFont typeface="Arial"/>
              <a:buChar char="•"/>
            </a:pPr>
            <a:r>
              <a:rPr lang="en-US" sz="3799" spc="60">
                <a:solidFill>
                  <a:srgbClr val="000000"/>
                </a:solidFill>
                <a:latin typeface="Times New Roman"/>
              </a:rPr>
              <a:t>Keywords</a:t>
            </a:r>
          </a:p>
          <a:p>
            <a:pPr marL="820411" lvl="1" indent="-410205">
              <a:lnSpc>
                <a:spcPts val="5319"/>
              </a:lnSpc>
              <a:buFont typeface="Arial"/>
              <a:buChar char="•"/>
            </a:pPr>
            <a:r>
              <a:rPr lang="en-US" sz="3799" spc="60">
                <a:solidFill>
                  <a:srgbClr val="000000"/>
                </a:solidFill>
                <a:latin typeface="Times New Roman"/>
              </a:rPr>
              <a:t>Data Types</a:t>
            </a:r>
          </a:p>
          <a:p>
            <a:pPr marL="820411" lvl="1" indent="-410205">
              <a:lnSpc>
                <a:spcPts val="5319"/>
              </a:lnSpc>
              <a:buFont typeface="Arial"/>
              <a:buChar char="•"/>
            </a:pPr>
            <a:r>
              <a:rPr lang="en-US" sz="3799" spc="60">
                <a:solidFill>
                  <a:srgbClr val="000000"/>
                </a:solidFill>
                <a:latin typeface="Times New Roman"/>
              </a:rPr>
              <a:t>Variable Declaration &amp; Initialization</a:t>
            </a:r>
          </a:p>
          <a:p>
            <a:pPr marL="820411" lvl="1" indent="-410205">
              <a:lnSpc>
                <a:spcPts val="5319"/>
              </a:lnSpc>
              <a:buFont typeface="Arial"/>
              <a:buChar char="•"/>
            </a:pPr>
            <a:r>
              <a:rPr lang="en-US" sz="3799" spc="60">
                <a:solidFill>
                  <a:srgbClr val="000000"/>
                </a:solidFill>
                <a:latin typeface="Times New Roman"/>
              </a:rPr>
              <a:t>Rules for constructing variable name</a:t>
            </a:r>
          </a:p>
          <a:p>
            <a:pPr marL="820411" lvl="1" indent="-410205">
              <a:lnSpc>
                <a:spcPts val="5319"/>
              </a:lnSpc>
              <a:buFont typeface="Arial"/>
              <a:buChar char="•"/>
            </a:pPr>
            <a:r>
              <a:rPr lang="en-US" sz="3799" spc="60">
                <a:solidFill>
                  <a:srgbClr val="000000"/>
                </a:solidFill>
                <a:latin typeface="Times New Roman"/>
              </a:rPr>
              <a:t>Storage Classes</a:t>
            </a:r>
          </a:p>
          <a:p>
            <a:pPr>
              <a:lnSpc>
                <a:spcPts val="5319"/>
              </a:lnSpc>
            </a:pPr>
            <a:endParaRPr lang="en-US" sz="3799" spc="60">
              <a:solidFill>
                <a:srgbClr val="000000"/>
              </a:solidFill>
              <a:latin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020" b="-6020"/>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1224" y="632190"/>
            <a:ext cx="16005552" cy="9022620"/>
          </a:xfrm>
          <a:custGeom>
            <a:avLst/>
            <a:gdLst/>
            <a:ahLst/>
            <a:cxnLst/>
            <a:rect l="l" t="t" r="r" b="b"/>
            <a:pathLst>
              <a:path w="16005552" h="9022620">
                <a:moveTo>
                  <a:pt x="0" y="0"/>
                </a:moveTo>
                <a:lnTo>
                  <a:pt x="16005552" y="0"/>
                </a:lnTo>
                <a:lnTo>
                  <a:pt x="16005552" y="9022620"/>
                </a:lnTo>
                <a:lnTo>
                  <a:pt x="0" y="9022620"/>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1346" y="725805"/>
            <a:ext cx="13526966" cy="9369243"/>
          </a:xfrm>
          <a:custGeom>
            <a:avLst/>
            <a:gdLst/>
            <a:ahLst/>
            <a:cxnLst/>
            <a:rect l="l" t="t" r="r" b="b"/>
            <a:pathLst>
              <a:path w="13526966" h="9369243">
                <a:moveTo>
                  <a:pt x="0" y="0"/>
                </a:moveTo>
                <a:lnTo>
                  <a:pt x="13526966" y="0"/>
                </a:lnTo>
                <a:lnTo>
                  <a:pt x="13526966" y="9369243"/>
                </a:lnTo>
                <a:lnTo>
                  <a:pt x="0" y="9369243"/>
                </a:lnTo>
                <a:lnTo>
                  <a:pt x="0" y="0"/>
                </a:lnTo>
                <a:close/>
              </a:path>
            </a:pathLst>
          </a:custGeom>
          <a:blipFill>
            <a:blip r:embed="rId2"/>
            <a:stretch>
              <a:fillRect l="-200" r="-200" b="-4192"/>
            </a:stretch>
          </a:blipFill>
        </p:spPr>
      </p:sp>
      <p:sp>
        <p:nvSpPr>
          <p:cNvPr id="3" name="TextBox 3"/>
          <p:cNvSpPr txBox="1"/>
          <p:nvPr/>
        </p:nvSpPr>
        <p:spPr>
          <a:xfrm>
            <a:off x="6096000" y="0"/>
            <a:ext cx="6096000" cy="788677"/>
          </a:xfrm>
          <a:prstGeom prst="rect">
            <a:avLst/>
          </a:prstGeom>
        </p:spPr>
        <p:txBody>
          <a:bodyPr wrap="square" lIns="0" tIns="0" rIns="0" bIns="0" rtlCol="0" anchor="t">
            <a:spAutoFit/>
          </a:bodyPr>
          <a:lstStyle/>
          <a:p>
            <a:pPr>
              <a:lnSpc>
                <a:spcPts val="6719"/>
              </a:lnSpc>
              <a:spcBef>
                <a:spcPct val="0"/>
              </a:spcBef>
            </a:pPr>
            <a:r>
              <a:rPr lang="en-US" sz="4800" dirty="0">
                <a:solidFill>
                  <a:srgbClr val="000000"/>
                </a:solidFill>
                <a:latin typeface="Times New Roman Bold"/>
              </a:rPr>
              <a:t>Bitwise Operators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04798" y="2340197"/>
            <a:ext cx="11878404" cy="5606607"/>
          </a:xfrm>
          <a:custGeom>
            <a:avLst/>
            <a:gdLst/>
            <a:ahLst/>
            <a:cxnLst/>
            <a:rect l="l" t="t" r="r" b="b"/>
            <a:pathLst>
              <a:path w="11878404" h="5606607">
                <a:moveTo>
                  <a:pt x="0" y="0"/>
                </a:moveTo>
                <a:lnTo>
                  <a:pt x="11878404" y="0"/>
                </a:lnTo>
                <a:lnTo>
                  <a:pt x="11878404" y="5606606"/>
                </a:lnTo>
                <a:lnTo>
                  <a:pt x="0" y="5606606"/>
                </a:lnTo>
                <a:lnTo>
                  <a:pt x="0" y="0"/>
                </a:lnTo>
                <a:close/>
              </a:path>
            </a:pathLst>
          </a:custGeom>
          <a:blipFill>
            <a:blip r:embed="rId2"/>
            <a:stretch>
              <a:fillRect/>
            </a:stretch>
          </a:blipFill>
        </p:spPr>
      </p:sp>
      <p:sp>
        <p:nvSpPr>
          <p:cNvPr id="3" name="TextBox 3"/>
          <p:cNvSpPr txBox="1"/>
          <p:nvPr/>
        </p:nvSpPr>
        <p:spPr>
          <a:xfrm>
            <a:off x="4953000" y="1257300"/>
            <a:ext cx="7373333" cy="788677"/>
          </a:xfrm>
          <a:prstGeom prst="rect">
            <a:avLst/>
          </a:prstGeom>
        </p:spPr>
        <p:txBody>
          <a:bodyPr wrap="square" lIns="0" tIns="0" rIns="0" bIns="0" rtlCol="0" anchor="t">
            <a:spAutoFit/>
          </a:bodyPr>
          <a:lstStyle/>
          <a:p>
            <a:pPr>
              <a:lnSpc>
                <a:spcPts val="6719"/>
              </a:lnSpc>
              <a:spcBef>
                <a:spcPct val="0"/>
              </a:spcBef>
            </a:pPr>
            <a:r>
              <a:rPr lang="en-US" sz="4800" dirty="0">
                <a:solidFill>
                  <a:srgbClr val="000000"/>
                </a:solidFill>
                <a:latin typeface="Times New Roman Bold"/>
              </a:rPr>
              <a:t>Conditional Operators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65090" y="2870274"/>
            <a:ext cx="9992697" cy="3772524"/>
          </a:xfrm>
          <a:custGeom>
            <a:avLst/>
            <a:gdLst/>
            <a:ahLst/>
            <a:cxnLst/>
            <a:rect l="l" t="t" r="r" b="b"/>
            <a:pathLst>
              <a:path w="9992697" h="3772524">
                <a:moveTo>
                  <a:pt x="0" y="0"/>
                </a:moveTo>
                <a:lnTo>
                  <a:pt x="9992696" y="0"/>
                </a:lnTo>
                <a:lnTo>
                  <a:pt x="9992696" y="3772524"/>
                </a:lnTo>
                <a:lnTo>
                  <a:pt x="0" y="3772524"/>
                </a:lnTo>
                <a:lnTo>
                  <a:pt x="0" y="0"/>
                </a:lnTo>
                <a:close/>
              </a:path>
            </a:pathLst>
          </a:custGeom>
          <a:blipFill>
            <a:blip r:embed="rId2"/>
            <a:stretch>
              <a:fillRect/>
            </a:stretch>
          </a:blipFill>
        </p:spPr>
      </p:sp>
      <p:sp>
        <p:nvSpPr>
          <p:cNvPr id="3" name="TextBox 3"/>
          <p:cNvSpPr txBox="1"/>
          <p:nvPr/>
        </p:nvSpPr>
        <p:spPr>
          <a:xfrm>
            <a:off x="5334000" y="1333500"/>
            <a:ext cx="6743700" cy="788677"/>
          </a:xfrm>
          <a:prstGeom prst="rect">
            <a:avLst/>
          </a:prstGeom>
        </p:spPr>
        <p:txBody>
          <a:bodyPr wrap="square" lIns="0" tIns="0" rIns="0" bIns="0" rtlCol="0" anchor="t">
            <a:spAutoFit/>
          </a:bodyPr>
          <a:lstStyle/>
          <a:p>
            <a:pPr>
              <a:lnSpc>
                <a:spcPts val="6719"/>
              </a:lnSpc>
              <a:spcBef>
                <a:spcPct val="0"/>
              </a:spcBef>
            </a:pPr>
            <a:r>
              <a:rPr lang="en-US" sz="4800" dirty="0">
                <a:solidFill>
                  <a:srgbClr val="000000"/>
                </a:solidFill>
                <a:latin typeface="Times New Roman Bold"/>
              </a:rPr>
              <a:t>Special Operators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2000" y="0"/>
            <a:ext cx="7373333" cy="788677"/>
          </a:xfrm>
          <a:prstGeom prst="rect">
            <a:avLst/>
          </a:prstGeom>
        </p:spPr>
        <p:txBody>
          <a:bodyPr wrap="square" lIns="0" tIns="0" rIns="0" bIns="0" rtlCol="0" anchor="t">
            <a:spAutoFit/>
          </a:bodyPr>
          <a:lstStyle/>
          <a:p>
            <a:pPr>
              <a:lnSpc>
                <a:spcPts val="6719"/>
              </a:lnSpc>
              <a:spcBef>
                <a:spcPct val="0"/>
              </a:spcBef>
            </a:pPr>
            <a:r>
              <a:rPr lang="en-US" sz="4800" dirty="0">
                <a:solidFill>
                  <a:srgbClr val="000000"/>
                </a:solidFill>
                <a:latin typeface="Times New Roman Bold"/>
              </a:rPr>
              <a:t>Problems on Operators</a:t>
            </a:r>
          </a:p>
        </p:txBody>
      </p:sp>
      <p:sp>
        <p:nvSpPr>
          <p:cNvPr id="3" name="TextBox 3"/>
          <p:cNvSpPr txBox="1"/>
          <p:nvPr/>
        </p:nvSpPr>
        <p:spPr>
          <a:xfrm>
            <a:off x="990600" y="1389235"/>
            <a:ext cx="16650048" cy="7508530"/>
          </a:xfrm>
          <a:prstGeom prst="rect">
            <a:avLst/>
          </a:prstGeom>
        </p:spPr>
        <p:txBody>
          <a:bodyPr lIns="0" tIns="0" rIns="0" bIns="0" rtlCol="0" anchor="t">
            <a:spAutoFit/>
          </a:bodyPr>
          <a:lstStyle/>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Addition of Variables  - </a:t>
            </a:r>
            <a:r>
              <a:rPr lang="en-US" sz="3600" dirty="0">
                <a:solidFill>
                  <a:srgbClr val="000000"/>
                </a:solidFill>
                <a:latin typeface="Times New Roman" panose="02020603050405020304" pitchFamily="18" charset="0"/>
                <a:cs typeface="Times New Roman" panose="02020603050405020304" pitchFamily="18" charset="0"/>
                <a:hlinkClick r:id="rId2"/>
              </a:rPr>
              <a:t>http://tinyurl.com/yckd2xn4 </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Area of Rectangle - </a:t>
            </a:r>
            <a:r>
              <a:rPr lang="en-US" sz="3600" dirty="0">
                <a:solidFill>
                  <a:srgbClr val="000000"/>
                </a:solidFill>
                <a:latin typeface="Times New Roman" panose="02020603050405020304" pitchFamily="18" charset="0"/>
                <a:cs typeface="Times New Roman" panose="02020603050405020304" pitchFamily="18" charset="0"/>
                <a:hlinkClick r:id="rId3"/>
              </a:rPr>
              <a:t>http://tinyurl.com/e4ss6m9c</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Chef and Instant Noodles - </a:t>
            </a:r>
            <a:r>
              <a:rPr lang="en-US" sz="3600" dirty="0">
                <a:solidFill>
                  <a:srgbClr val="000000"/>
                </a:solidFill>
                <a:latin typeface="Times New Roman" panose="02020603050405020304" pitchFamily="18" charset="0"/>
                <a:cs typeface="Times New Roman" panose="02020603050405020304" pitchFamily="18" charset="0"/>
                <a:hlinkClick r:id="rId4"/>
              </a:rPr>
              <a:t>http://tinyurl.com/2wh3yb92</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pPr>
            <a:r>
              <a:rPr lang="en-US" sz="3600" dirty="0" err="1">
                <a:solidFill>
                  <a:srgbClr val="000000"/>
                </a:solidFill>
                <a:latin typeface="Times New Roman" panose="02020603050405020304" pitchFamily="18" charset="0"/>
                <a:cs typeface="Times New Roman" panose="02020603050405020304" pitchFamily="18" charset="0"/>
              </a:rPr>
              <a:t>CodeChef</a:t>
            </a:r>
            <a:r>
              <a:rPr lang="en-US" sz="3600" dirty="0">
                <a:solidFill>
                  <a:srgbClr val="000000"/>
                </a:solidFill>
                <a:latin typeface="Times New Roman" panose="02020603050405020304" pitchFamily="18" charset="0"/>
                <a:cs typeface="Times New Roman" panose="02020603050405020304" pitchFamily="18" charset="0"/>
              </a:rPr>
              <a:t> Learn Problem Solving - </a:t>
            </a:r>
            <a:r>
              <a:rPr lang="en-US" sz="3600" dirty="0">
                <a:solidFill>
                  <a:srgbClr val="000000"/>
                </a:solidFill>
                <a:latin typeface="Times New Roman" panose="02020603050405020304" pitchFamily="18" charset="0"/>
                <a:cs typeface="Times New Roman" panose="02020603050405020304" pitchFamily="18" charset="0"/>
                <a:hlinkClick r:id="rId5"/>
              </a:rPr>
              <a:t>http://tinyurl.com/4xyyje5h</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Fitness - </a:t>
            </a:r>
            <a:r>
              <a:rPr lang="en-US" sz="3600" dirty="0">
                <a:solidFill>
                  <a:srgbClr val="000000"/>
                </a:solidFill>
                <a:latin typeface="Times New Roman" panose="02020603050405020304" pitchFamily="18" charset="0"/>
                <a:cs typeface="Times New Roman" panose="02020603050405020304" pitchFamily="18" charset="0"/>
                <a:hlinkClick r:id="rId6"/>
              </a:rPr>
              <a:t>http://tinyurl.com/y7b92axy</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Chef and Chocolates - </a:t>
            </a:r>
            <a:r>
              <a:rPr lang="en-US" sz="3600" dirty="0">
                <a:solidFill>
                  <a:srgbClr val="000000"/>
                </a:solidFill>
                <a:latin typeface="Times New Roman" panose="02020603050405020304" pitchFamily="18" charset="0"/>
                <a:cs typeface="Times New Roman" panose="02020603050405020304" pitchFamily="18" charset="0"/>
                <a:hlinkClick r:id="rId7"/>
              </a:rPr>
              <a:t>http://tinyurl.com/2rpy98jm</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Arithmetic operators - </a:t>
            </a:r>
            <a:r>
              <a:rPr lang="en-US" sz="3600" dirty="0">
                <a:solidFill>
                  <a:srgbClr val="000000"/>
                </a:solidFill>
                <a:latin typeface="Times New Roman" panose="02020603050405020304" pitchFamily="18" charset="0"/>
                <a:cs typeface="Times New Roman" panose="02020603050405020304" pitchFamily="18" charset="0"/>
                <a:hlinkClick r:id="rId8"/>
              </a:rPr>
              <a:t>http://tinyurl.com/mrx3ch6t</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Logical Operators - </a:t>
            </a:r>
            <a:r>
              <a:rPr lang="en-US" sz="3600" dirty="0">
                <a:solidFill>
                  <a:srgbClr val="000000"/>
                </a:solidFill>
                <a:latin typeface="Times New Roman" panose="02020603050405020304" pitchFamily="18" charset="0"/>
                <a:cs typeface="Times New Roman" panose="02020603050405020304" pitchFamily="18" charset="0"/>
                <a:hlinkClick r:id="rId9"/>
              </a:rPr>
              <a:t>http://tinyurl.com/498k7dhh</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Assignment Operators - </a:t>
            </a:r>
            <a:r>
              <a:rPr lang="en-US" sz="3600" dirty="0">
                <a:solidFill>
                  <a:srgbClr val="000000"/>
                </a:solidFill>
                <a:latin typeface="Times New Roman" panose="02020603050405020304" pitchFamily="18" charset="0"/>
                <a:cs typeface="Times New Roman" panose="02020603050405020304" pitchFamily="18" charset="0"/>
                <a:hlinkClick r:id="rId10"/>
              </a:rPr>
              <a:t>http://tinyurl.com/578shxkf</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spcBef>
                <a:spcPct val="0"/>
              </a:spcBef>
            </a:pPr>
            <a:r>
              <a:rPr lang="en-US" sz="3600" dirty="0">
                <a:solidFill>
                  <a:srgbClr val="000000"/>
                </a:solidFill>
                <a:latin typeface="Times New Roman" panose="02020603050405020304" pitchFamily="18" charset="0"/>
                <a:cs typeface="Times New Roman" panose="02020603050405020304" pitchFamily="18" charset="0"/>
              </a:rPr>
              <a:t>Relation Operators - </a:t>
            </a:r>
            <a:r>
              <a:rPr lang="en-US" sz="3600" dirty="0">
                <a:solidFill>
                  <a:srgbClr val="000000"/>
                </a:solidFill>
                <a:latin typeface="Times New Roman" panose="02020603050405020304" pitchFamily="18" charset="0"/>
                <a:cs typeface="Times New Roman" panose="02020603050405020304" pitchFamily="18" charset="0"/>
                <a:hlinkClick r:id="rId11"/>
              </a:rPr>
              <a:t>http://tinyurl.com/mu4jur5h</a:t>
            </a:r>
            <a:endParaRPr lang="en-US" sz="3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67400" y="876300"/>
            <a:ext cx="7810500" cy="788677"/>
          </a:xfrm>
          <a:prstGeom prst="rect">
            <a:avLst/>
          </a:prstGeom>
        </p:spPr>
        <p:txBody>
          <a:bodyPr wrap="square" lIns="0" tIns="0" rIns="0" bIns="0" rtlCol="0" anchor="t">
            <a:spAutoFit/>
          </a:bodyPr>
          <a:lstStyle/>
          <a:p>
            <a:pPr>
              <a:lnSpc>
                <a:spcPts val="6719"/>
              </a:lnSpc>
              <a:spcBef>
                <a:spcPct val="0"/>
              </a:spcBef>
            </a:pPr>
            <a:r>
              <a:rPr lang="en-US" sz="4800" dirty="0">
                <a:solidFill>
                  <a:srgbClr val="000000"/>
                </a:solidFill>
                <a:latin typeface="Times New Roman Bold"/>
              </a:rPr>
              <a:t>Problems on Operators</a:t>
            </a:r>
          </a:p>
        </p:txBody>
      </p:sp>
      <p:sp>
        <p:nvSpPr>
          <p:cNvPr id="3" name="TextBox 3"/>
          <p:cNvSpPr txBox="1"/>
          <p:nvPr/>
        </p:nvSpPr>
        <p:spPr>
          <a:xfrm>
            <a:off x="1028700" y="2247435"/>
            <a:ext cx="16650048" cy="5949514"/>
          </a:xfrm>
          <a:prstGeom prst="rect">
            <a:avLst/>
          </a:prstGeom>
        </p:spPr>
        <p:txBody>
          <a:bodyPr lIns="0" tIns="0" rIns="0" bIns="0" rtlCol="0" anchor="t">
            <a:spAutoFit/>
          </a:bodyPr>
          <a:lstStyle/>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Make Avg - </a:t>
            </a:r>
            <a:r>
              <a:rPr lang="en-US" sz="3600" dirty="0">
                <a:solidFill>
                  <a:srgbClr val="000000"/>
                </a:solidFill>
                <a:latin typeface="Times New Roman" panose="02020603050405020304" pitchFamily="18" charset="0"/>
                <a:cs typeface="Times New Roman" panose="02020603050405020304" pitchFamily="18" charset="0"/>
                <a:hlinkClick r:id="rId2"/>
              </a:rPr>
              <a:t>http://tinyurl.com/3533jjfs</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880"/>
              </a:lnSpc>
            </a:pPr>
            <a:r>
              <a:rPr lang="en-US" sz="3600" dirty="0">
                <a:solidFill>
                  <a:srgbClr val="000000"/>
                </a:solidFill>
                <a:latin typeface="Times New Roman" panose="02020603050405020304" pitchFamily="18" charset="0"/>
                <a:cs typeface="Times New Roman" panose="02020603050405020304" pitchFamily="18" charset="0"/>
              </a:rPr>
              <a:t>Math - </a:t>
            </a:r>
            <a:r>
              <a:rPr lang="en-US" sz="3600" dirty="0">
                <a:solidFill>
                  <a:srgbClr val="000000"/>
                </a:solidFill>
                <a:latin typeface="Times New Roman" panose="02020603050405020304" pitchFamily="18" charset="0"/>
                <a:cs typeface="Times New Roman" panose="02020603050405020304" pitchFamily="18" charset="0"/>
                <a:hlinkClick r:id="rId3"/>
              </a:rPr>
              <a:t>http://tinyurl.com/2hpua4dd</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040"/>
              </a:lnSpc>
            </a:pPr>
            <a:r>
              <a:rPr lang="en-US" sz="3600" dirty="0">
                <a:solidFill>
                  <a:srgbClr val="000000"/>
                </a:solidFill>
                <a:latin typeface="Times New Roman" panose="02020603050405020304" pitchFamily="18" charset="0"/>
                <a:cs typeface="Times New Roman" panose="02020603050405020304" pitchFamily="18" charset="0"/>
              </a:rPr>
              <a:t>Candy Store - </a:t>
            </a:r>
            <a:r>
              <a:rPr lang="en-US" sz="3600" dirty="0">
                <a:solidFill>
                  <a:srgbClr val="000000"/>
                </a:solidFill>
                <a:latin typeface="Times New Roman" panose="02020603050405020304" pitchFamily="18" charset="0"/>
                <a:cs typeface="Times New Roman" panose="02020603050405020304" pitchFamily="18" charset="0"/>
                <a:hlinkClick r:id="rId4"/>
              </a:rPr>
              <a:t>http://tinyurl.com/5ks8mmer</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040"/>
              </a:lnSpc>
            </a:pPr>
            <a:r>
              <a:rPr lang="en-US" sz="3600" dirty="0">
                <a:solidFill>
                  <a:srgbClr val="000000"/>
                </a:solidFill>
                <a:latin typeface="Times New Roman" panose="02020603050405020304" pitchFamily="18" charset="0"/>
                <a:cs typeface="Times New Roman" panose="02020603050405020304" pitchFamily="18" charset="0"/>
              </a:rPr>
              <a:t>Problems - </a:t>
            </a:r>
            <a:r>
              <a:rPr lang="en-US" sz="3600" dirty="0">
                <a:solidFill>
                  <a:srgbClr val="000000"/>
                </a:solidFill>
                <a:latin typeface="Times New Roman" panose="02020603050405020304" pitchFamily="18" charset="0"/>
                <a:cs typeface="Times New Roman" panose="02020603050405020304" pitchFamily="18" charset="0"/>
                <a:hlinkClick r:id="rId5"/>
              </a:rPr>
              <a:t>http://tinyurl.com/mpwrs6mt</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040"/>
              </a:lnSpc>
            </a:pPr>
            <a:r>
              <a:rPr lang="en-US" sz="3600" dirty="0">
                <a:solidFill>
                  <a:srgbClr val="000000"/>
                </a:solidFill>
                <a:latin typeface="Times New Roman" panose="02020603050405020304" pitchFamily="18" charset="0"/>
                <a:cs typeface="Times New Roman" panose="02020603050405020304" pitchFamily="18" charset="0"/>
              </a:rPr>
              <a:t>Scalene Triangle - </a:t>
            </a:r>
            <a:r>
              <a:rPr lang="en-US" sz="3600" dirty="0">
                <a:solidFill>
                  <a:srgbClr val="000000"/>
                </a:solidFill>
                <a:latin typeface="Times New Roman" panose="02020603050405020304" pitchFamily="18" charset="0"/>
                <a:cs typeface="Times New Roman" panose="02020603050405020304" pitchFamily="18" charset="0"/>
                <a:hlinkClick r:id="rId6"/>
              </a:rPr>
              <a:t>http://tinyurl.com/mezuu5v3</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040"/>
              </a:lnSpc>
            </a:pPr>
            <a:r>
              <a:rPr lang="en-US" sz="3600" dirty="0">
                <a:solidFill>
                  <a:srgbClr val="000000"/>
                </a:solidFill>
                <a:latin typeface="Times New Roman" panose="02020603050405020304" pitchFamily="18" charset="0"/>
                <a:cs typeface="Times New Roman" panose="02020603050405020304" pitchFamily="18" charset="0"/>
              </a:rPr>
              <a:t>Favorite Numbers - </a:t>
            </a:r>
            <a:r>
              <a:rPr lang="en-US" sz="3600" dirty="0">
                <a:solidFill>
                  <a:srgbClr val="000000"/>
                </a:solidFill>
                <a:latin typeface="Times New Roman" panose="02020603050405020304" pitchFamily="18" charset="0"/>
                <a:cs typeface="Times New Roman" panose="02020603050405020304" pitchFamily="18" charset="0"/>
                <a:hlinkClick r:id="rId7"/>
              </a:rPr>
              <a:t>http://tinyurl.com/yekrup5u</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040"/>
              </a:lnSpc>
            </a:pPr>
            <a:r>
              <a:rPr lang="en-US" sz="3600" dirty="0">
                <a:solidFill>
                  <a:srgbClr val="000000"/>
                </a:solidFill>
                <a:latin typeface="Times New Roman" panose="02020603050405020304" pitchFamily="18" charset="0"/>
                <a:cs typeface="Times New Roman" panose="02020603050405020304" pitchFamily="18" charset="0"/>
              </a:rPr>
              <a:t>7 Rings - </a:t>
            </a:r>
            <a:r>
              <a:rPr lang="en-US" sz="3600" dirty="0">
                <a:solidFill>
                  <a:srgbClr val="000000"/>
                </a:solidFill>
                <a:latin typeface="Times New Roman" panose="02020603050405020304" pitchFamily="18" charset="0"/>
                <a:cs typeface="Times New Roman" panose="02020603050405020304" pitchFamily="18" charset="0"/>
                <a:hlinkClick r:id="rId8"/>
              </a:rPr>
              <a:t>http://tinyurl.com/mvscbhjc</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040"/>
              </a:lnSpc>
            </a:pPr>
            <a:r>
              <a:rPr lang="en-US" sz="3600" dirty="0">
                <a:solidFill>
                  <a:srgbClr val="000000"/>
                </a:solidFill>
                <a:latin typeface="Times New Roman" panose="02020603050405020304" pitchFamily="18" charset="0"/>
                <a:cs typeface="Times New Roman" panose="02020603050405020304" pitchFamily="18" charset="0"/>
              </a:rPr>
              <a:t>Problem (Make Avg) - Solve sub-components - </a:t>
            </a:r>
            <a:r>
              <a:rPr lang="en-US" sz="3600" dirty="0">
                <a:solidFill>
                  <a:srgbClr val="000000"/>
                </a:solidFill>
                <a:latin typeface="Times New Roman" panose="02020603050405020304" pitchFamily="18" charset="0"/>
                <a:cs typeface="Times New Roman" panose="02020603050405020304" pitchFamily="18" charset="0"/>
                <a:hlinkClick r:id="rId9"/>
              </a:rPr>
              <a:t>http://tinyurl.com/met9by5z</a:t>
            </a:r>
            <a:endParaRPr lang="en-US" sz="3600" dirty="0">
              <a:solidFill>
                <a:srgbClr val="000000"/>
              </a:solidFill>
              <a:latin typeface="Times New Roman" panose="02020603050405020304" pitchFamily="18" charset="0"/>
              <a:cs typeface="Times New Roman" panose="02020603050405020304" pitchFamily="18" charset="0"/>
            </a:endParaRPr>
          </a:p>
          <a:p>
            <a:pPr>
              <a:lnSpc>
                <a:spcPts val="5040"/>
              </a:lnSpc>
            </a:pPr>
            <a:endParaRPr lang="en-US" sz="36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08675"/>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411715" y="4070349"/>
            <a:ext cx="15476053" cy="2136778"/>
          </a:xfrm>
          <a:prstGeom prst="rect">
            <a:avLst/>
          </a:prstGeom>
        </p:spPr>
        <p:txBody>
          <a:bodyPr lIns="0" tIns="0" rIns="0" bIns="0" rtlCol="0" anchor="t">
            <a:spAutoFit/>
          </a:bodyPr>
          <a:lstStyle/>
          <a:p>
            <a:pPr algn="ctr">
              <a:lnSpc>
                <a:spcPts val="14000"/>
              </a:lnSpc>
            </a:pPr>
            <a:r>
              <a:rPr lang="en-US" sz="14000">
                <a:solidFill>
                  <a:srgbClr val="000000"/>
                </a:solidFill>
                <a:latin typeface="Times New Roman Bold"/>
              </a:rPr>
              <a:t>NUMBER LOGIC</a:t>
            </a:r>
          </a:p>
        </p:txBody>
      </p:sp>
      <p:sp>
        <p:nvSpPr>
          <p:cNvPr id="6" name="TextBox 6"/>
          <p:cNvSpPr txBox="1"/>
          <p:nvPr/>
        </p:nvSpPr>
        <p:spPr>
          <a:xfrm>
            <a:off x="6259263" y="6394432"/>
            <a:ext cx="6423458" cy="469900"/>
          </a:xfrm>
          <a:prstGeom prst="rect">
            <a:avLst/>
          </a:prstGeom>
        </p:spPr>
        <p:txBody>
          <a:bodyPr lIns="0" tIns="0" rIns="0" bIns="0" rtlCol="0" anchor="t">
            <a:spAutoFit/>
          </a:bodyPr>
          <a:lstStyle/>
          <a:p>
            <a:pPr algn="ctr">
              <a:lnSpc>
                <a:spcPts val="3499"/>
              </a:lnSpc>
            </a:pPr>
            <a:r>
              <a:rPr lang="en-US" sz="2499" spc="124">
                <a:solidFill>
                  <a:srgbClr val="000000"/>
                </a:solidFill>
                <a:latin typeface="Times New Roman"/>
              </a:rPr>
              <a:t>C Language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6060" y="3148203"/>
            <a:ext cx="17901940" cy="3942969"/>
          </a:xfrm>
          <a:prstGeom prst="rect">
            <a:avLst/>
          </a:prstGeom>
        </p:spPr>
        <p:txBody>
          <a:bodyPr lIns="0" tIns="0" rIns="0" bIns="0" rtlCol="0" anchor="t">
            <a:spAutoFit/>
          </a:bodyPr>
          <a:lstStyle/>
          <a:p>
            <a:pPr algn="just">
              <a:lnSpc>
                <a:spcPts val="6048"/>
              </a:lnSpc>
            </a:pPr>
            <a:r>
              <a:rPr lang="en-US" sz="5600" spc="-33">
                <a:solidFill>
                  <a:srgbClr val="000000"/>
                </a:solidFill>
                <a:latin typeface="Times New Roman Light"/>
              </a:rPr>
              <a:t>For finding the digit count </a:t>
            </a:r>
          </a:p>
          <a:p>
            <a:pPr marL="1209041" lvl="1" indent="-604520" algn="just">
              <a:lnSpc>
                <a:spcPts val="6048"/>
              </a:lnSpc>
              <a:buFont typeface="Arial"/>
              <a:buChar char="•"/>
            </a:pPr>
            <a:r>
              <a:rPr lang="en-US" sz="5600" spc="-33">
                <a:solidFill>
                  <a:srgbClr val="000000"/>
                </a:solidFill>
                <a:latin typeface="Times New Roman Light"/>
              </a:rPr>
              <a:t>Division Operator(/) – it returns the quotient.</a:t>
            </a:r>
          </a:p>
          <a:p>
            <a:pPr marL="1209041" lvl="1" indent="-604520" algn="just">
              <a:lnSpc>
                <a:spcPts val="6048"/>
              </a:lnSpc>
              <a:buFont typeface="Arial"/>
              <a:buChar char="•"/>
            </a:pPr>
            <a:r>
              <a:rPr lang="en-US" sz="5600" spc="-33">
                <a:solidFill>
                  <a:srgbClr val="000000"/>
                </a:solidFill>
                <a:latin typeface="Times New Roman Light"/>
              </a:rPr>
              <a:t>Modulus Operator(%) – it returns the remainder.</a:t>
            </a:r>
          </a:p>
          <a:p>
            <a:pPr algn="ctr">
              <a:lnSpc>
                <a:spcPts val="6048"/>
              </a:lnSpc>
            </a:pPr>
            <a:endParaRPr lang="en-US" sz="5600" spc="-33">
              <a:solidFill>
                <a:srgbClr val="000000"/>
              </a:solidFill>
              <a:latin typeface="Times New Roman Light"/>
            </a:endParaRPr>
          </a:p>
          <a:p>
            <a:pPr algn="just">
              <a:lnSpc>
                <a:spcPts val="6048"/>
              </a:lnSpc>
              <a:spcBef>
                <a:spcPct val="0"/>
              </a:spcBef>
            </a:pPr>
            <a:endParaRPr lang="en-US" sz="5600" spc="-33">
              <a:solidFill>
                <a:srgbClr val="000000"/>
              </a:solidFill>
              <a:latin typeface="Times New Roman Light"/>
            </a:endParaRPr>
          </a:p>
        </p:txBody>
      </p:sp>
      <p:sp>
        <p:nvSpPr>
          <p:cNvPr id="3" name="TextBox 3"/>
          <p:cNvSpPr txBox="1"/>
          <p:nvPr/>
        </p:nvSpPr>
        <p:spPr>
          <a:xfrm>
            <a:off x="6529463" y="952500"/>
            <a:ext cx="4519392" cy="1410462"/>
          </a:xfrm>
          <a:prstGeom prst="rect">
            <a:avLst/>
          </a:prstGeom>
        </p:spPr>
        <p:txBody>
          <a:bodyPr lIns="0" tIns="0" rIns="0" bIns="0" rtlCol="0" anchor="t">
            <a:spAutoFit/>
          </a:bodyPr>
          <a:lstStyle/>
          <a:p>
            <a:pPr algn="just">
              <a:lnSpc>
                <a:spcPts val="9503"/>
              </a:lnSpc>
              <a:spcBef>
                <a:spcPct val="0"/>
              </a:spcBef>
            </a:pPr>
            <a:r>
              <a:rPr lang="en-US" sz="8799" spc="-53">
                <a:solidFill>
                  <a:srgbClr val="000000"/>
                </a:solidFill>
                <a:latin typeface="Times New Roman Bold"/>
              </a:rPr>
              <a:t>Concept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0067" y="112395"/>
            <a:ext cx="5532187" cy="916305"/>
          </a:xfrm>
          <a:prstGeom prst="rect">
            <a:avLst/>
          </a:prstGeom>
        </p:spPr>
        <p:txBody>
          <a:bodyPr lIns="0" tIns="0" rIns="0" bIns="0" rtlCol="0" anchor="t">
            <a:spAutoFit/>
          </a:bodyPr>
          <a:lstStyle/>
          <a:p>
            <a:pPr>
              <a:lnSpc>
                <a:spcPts val="6719"/>
              </a:lnSpc>
              <a:spcBef>
                <a:spcPct val="0"/>
              </a:spcBef>
            </a:pPr>
            <a:r>
              <a:rPr lang="en-US" sz="4800">
                <a:solidFill>
                  <a:srgbClr val="000000"/>
                </a:solidFill>
                <a:latin typeface="Times New Roman Bold"/>
              </a:rPr>
              <a:t>Introduction</a:t>
            </a:r>
          </a:p>
        </p:txBody>
      </p:sp>
      <p:sp>
        <p:nvSpPr>
          <p:cNvPr id="3" name="TextBox 3"/>
          <p:cNvSpPr txBox="1"/>
          <p:nvPr/>
        </p:nvSpPr>
        <p:spPr>
          <a:xfrm>
            <a:off x="1028700" y="1151255"/>
            <a:ext cx="15487828" cy="8592820"/>
          </a:xfrm>
          <a:prstGeom prst="rect">
            <a:avLst/>
          </a:prstGeom>
        </p:spPr>
        <p:txBody>
          <a:bodyPr lIns="0" tIns="0" rIns="0" bIns="0" rtlCol="0" anchor="t">
            <a:spAutoFit/>
          </a:bodyPr>
          <a:lstStyle/>
          <a:p>
            <a:pPr marL="798828" lvl="1" indent="-399414" algn="just">
              <a:lnSpc>
                <a:spcPts val="5179"/>
              </a:lnSpc>
              <a:buFont typeface="Arial"/>
              <a:buChar char="•"/>
            </a:pPr>
            <a:r>
              <a:rPr lang="en-US" sz="3699">
                <a:solidFill>
                  <a:srgbClr val="000000"/>
                </a:solidFill>
                <a:latin typeface="Times New Roman"/>
              </a:rPr>
              <a:t>C, computer programming language developed in the early 1970s by American computer scientist </a:t>
            </a:r>
            <a:r>
              <a:rPr lang="en-US" sz="3699">
                <a:solidFill>
                  <a:srgbClr val="000000"/>
                </a:solidFill>
                <a:latin typeface="Times New Roman Medium"/>
              </a:rPr>
              <a:t>Dennis M.</a:t>
            </a:r>
            <a:r>
              <a:rPr lang="en-US" sz="3699">
                <a:solidFill>
                  <a:srgbClr val="000000"/>
                </a:solidFill>
                <a:latin typeface="Times New Roman"/>
              </a:rPr>
              <a:t> </a:t>
            </a:r>
            <a:r>
              <a:rPr lang="en-US" sz="3699">
                <a:solidFill>
                  <a:srgbClr val="000000"/>
                </a:solidFill>
                <a:latin typeface="Times New Roman Medium"/>
              </a:rPr>
              <a:t>Ritchie</a:t>
            </a:r>
            <a:r>
              <a:rPr lang="en-US" sz="3699">
                <a:solidFill>
                  <a:srgbClr val="000000"/>
                </a:solidFill>
                <a:latin typeface="Times New Roman"/>
              </a:rPr>
              <a:t> at Bell Laboratories (formerly AT&amp;T Bell Laboratories).</a:t>
            </a:r>
          </a:p>
          <a:p>
            <a:pPr algn="just">
              <a:lnSpc>
                <a:spcPts val="5179"/>
              </a:lnSpc>
            </a:pPr>
            <a:endParaRPr lang="en-US" sz="3699">
              <a:solidFill>
                <a:srgbClr val="000000"/>
              </a:solidFill>
              <a:latin typeface="Times New Roman"/>
            </a:endParaRPr>
          </a:p>
          <a:p>
            <a:pPr marL="798828" lvl="1" indent="-399414" algn="just">
              <a:lnSpc>
                <a:spcPts val="5179"/>
              </a:lnSpc>
              <a:buFont typeface="Arial"/>
              <a:buChar char="•"/>
            </a:pPr>
            <a:r>
              <a:rPr lang="en-US" sz="3699">
                <a:solidFill>
                  <a:srgbClr val="000000"/>
                </a:solidFill>
                <a:latin typeface="Times New Roman"/>
              </a:rPr>
              <a:t>C program is a collection of one or more functions or statements or instructions.</a:t>
            </a:r>
          </a:p>
          <a:p>
            <a:pPr algn="just">
              <a:lnSpc>
                <a:spcPts val="5179"/>
              </a:lnSpc>
            </a:pPr>
            <a:endParaRPr lang="en-US" sz="3699">
              <a:solidFill>
                <a:srgbClr val="000000"/>
              </a:solidFill>
              <a:latin typeface="Times New Roman"/>
            </a:endParaRPr>
          </a:p>
          <a:p>
            <a:pPr marL="798828" lvl="1" indent="-399414" algn="just">
              <a:lnSpc>
                <a:spcPts val="5179"/>
              </a:lnSpc>
              <a:buFont typeface="Arial"/>
              <a:buChar char="•"/>
            </a:pPr>
            <a:r>
              <a:rPr lang="en-US" sz="3699">
                <a:solidFill>
                  <a:srgbClr val="000000"/>
                </a:solidFill>
                <a:latin typeface="Times New Roman Bold"/>
              </a:rPr>
              <a:t>C has </a:t>
            </a:r>
          </a:p>
          <a:p>
            <a:pPr algn="just">
              <a:lnSpc>
                <a:spcPts val="5179"/>
              </a:lnSpc>
            </a:pPr>
            <a:r>
              <a:rPr lang="en-US" sz="3699">
                <a:solidFill>
                  <a:srgbClr val="000000"/>
                </a:solidFill>
                <a:latin typeface="Times New Roman Bold"/>
              </a:rPr>
              <a:t>                  </a:t>
            </a:r>
            <a:r>
              <a:rPr lang="en-US" sz="3699">
                <a:solidFill>
                  <a:srgbClr val="000000"/>
                </a:solidFill>
                <a:latin typeface="Times New Roman"/>
              </a:rPr>
              <a:t>operators - 45</a:t>
            </a:r>
          </a:p>
          <a:p>
            <a:pPr algn="just">
              <a:lnSpc>
                <a:spcPts val="5179"/>
              </a:lnSpc>
            </a:pPr>
            <a:r>
              <a:rPr lang="en-US" sz="3699">
                <a:solidFill>
                  <a:srgbClr val="000000"/>
                </a:solidFill>
                <a:latin typeface="Times New Roman"/>
              </a:rPr>
              <a:t>                  keywords - 32</a:t>
            </a:r>
          </a:p>
          <a:p>
            <a:pPr algn="just">
              <a:lnSpc>
                <a:spcPts val="5179"/>
              </a:lnSpc>
            </a:pPr>
            <a:r>
              <a:rPr lang="en-US" sz="3699">
                <a:solidFill>
                  <a:srgbClr val="000000"/>
                </a:solidFill>
                <a:latin typeface="Times New Roman"/>
              </a:rPr>
              <a:t>                  separators - 14</a:t>
            </a:r>
          </a:p>
          <a:p>
            <a:pPr algn="just">
              <a:lnSpc>
                <a:spcPts val="5179"/>
              </a:lnSpc>
            </a:pPr>
            <a:r>
              <a:rPr lang="en-US" sz="3699">
                <a:solidFill>
                  <a:srgbClr val="000000"/>
                </a:solidFill>
                <a:latin typeface="Times New Roman"/>
              </a:rPr>
              <a:t>                  characters - 256 </a:t>
            </a:r>
          </a:p>
          <a:p>
            <a:pPr algn="just">
              <a:lnSpc>
                <a:spcPts val="5179"/>
              </a:lnSpc>
            </a:pPr>
            <a:endParaRPr lang="en-US" sz="3699">
              <a:solidFill>
                <a:srgbClr val="000000"/>
              </a:solidFill>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64576" y="713062"/>
            <a:ext cx="5668566" cy="1062609"/>
          </a:xfrm>
          <a:prstGeom prst="rect">
            <a:avLst/>
          </a:prstGeom>
        </p:spPr>
        <p:txBody>
          <a:bodyPr lIns="0" tIns="0" rIns="0" bIns="0" rtlCol="0" anchor="t">
            <a:spAutoFit/>
          </a:bodyPr>
          <a:lstStyle/>
          <a:p>
            <a:pPr algn="ctr">
              <a:lnSpc>
                <a:spcPts val="7128"/>
              </a:lnSpc>
              <a:spcBef>
                <a:spcPct val="0"/>
              </a:spcBef>
            </a:pPr>
            <a:r>
              <a:rPr lang="en-US" sz="6600" spc="-40">
                <a:solidFill>
                  <a:srgbClr val="000000"/>
                </a:solidFill>
                <a:latin typeface="Times New Roman Bold"/>
              </a:rPr>
              <a:t>Basic Programs </a:t>
            </a:r>
          </a:p>
        </p:txBody>
      </p:sp>
      <p:sp>
        <p:nvSpPr>
          <p:cNvPr id="3" name="TextBox 3"/>
          <p:cNvSpPr txBox="1"/>
          <p:nvPr/>
        </p:nvSpPr>
        <p:spPr>
          <a:xfrm>
            <a:off x="1531457" y="2768536"/>
            <a:ext cx="15225085" cy="4711827"/>
          </a:xfrm>
          <a:prstGeom prst="rect">
            <a:avLst/>
          </a:prstGeom>
        </p:spPr>
        <p:txBody>
          <a:bodyPr lIns="0" tIns="0" rIns="0" bIns="0" rtlCol="0" anchor="t">
            <a:spAutoFit/>
          </a:bodyPr>
          <a:lstStyle/>
          <a:p>
            <a:pPr algn="just">
              <a:lnSpc>
                <a:spcPts val="5184"/>
              </a:lnSpc>
              <a:spcBef>
                <a:spcPct val="0"/>
              </a:spcBef>
            </a:pPr>
            <a:r>
              <a:rPr lang="en-US" sz="3600" spc="-29" dirty="0">
                <a:solidFill>
                  <a:srgbClr val="000000"/>
                </a:solidFill>
                <a:latin typeface="Times New Roman Light"/>
              </a:rPr>
              <a:t>Count the digits in a number.- </a:t>
            </a:r>
            <a:r>
              <a:rPr lang="en-US" sz="3600" spc="-29" dirty="0">
                <a:solidFill>
                  <a:srgbClr val="000000"/>
                </a:solidFill>
                <a:latin typeface="Times New Roman Light"/>
                <a:hlinkClick r:id="rId2"/>
              </a:rPr>
              <a:t>http://tinyurl.com/bdfzz6xv</a:t>
            </a:r>
            <a:endParaRPr lang="en-US" sz="3600" spc="-29" dirty="0">
              <a:solidFill>
                <a:srgbClr val="000000"/>
              </a:solidFill>
              <a:latin typeface="Times New Roman Light"/>
            </a:endParaRPr>
          </a:p>
          <a:p>
            <a:pPr algn="just">
              <a:lnSpc>
                <a:spcPts val="5184"/>
              </a:lnSpc>
              <a:spcBef>
                <a:spcPct val="0"/>
              </a:spcBef>
            </a:pPr>
            <a:r>
              <a:rPr lang="en-US" sz="3600" spc="-29" dirty="0">
                <a:solidFill>
                  <a:srgbClr val="000000"/>
                </a:solidFill>
                <a:latin typeface="Times New Roman Light"/>
              </a:rPr>
              <a:t>Reverse of a number. - </a:t>
            </a:r>
            <a:r>
              <a:rPr lang="en-US" sz="3600" spc="-29" dirty="0">
                <a:solidFill>
                  <a:srgbClr val="000000"/>
                </a:solidFill>
                <a:latin typeface="Times New Roman Light"/>
                <a:hlinkClick r:id="rId3"/>
              </a:rPr>
              <a:t>http://tinyurl.com/5dxe6k8t</a:t>
            </a:r>
            <a:endParaRPr lang="en-US" sz="3600" spc="-29" dirty="0">
              <a:solidFill>
                <a:srgbClr val="000000"/>
              </a:solidFill>
              <a:latin typeface="Times New Roman Light"/>
            </a:endParaRPr>
          </a:p>
          <a:p>
            <a:pPr algn="just">
              <a:lnSpc>
                <a:spcPts val="5184"/>
              </a:lnSpc>
              <a:spcBef>
                <a:spcPct val="0"/>
              </a:spcBef>
            </a:pPr>
            <a:r>
              <a:rPr lang="en-US" sz="3600" spc="-29" dirty="0">
                <a:solidFill>
                  <a:srgbClr val="000000"/>
                </a:solidFill>
                <a:latin typeface="Times New Roman Light"/>
              </a:rPr>
              <a:t>Palindrome of a number. - </a:t>
            </a:r>
            <a:r>
              <a:rPr lang="en-US" sz="3600" spc="-29" dirty="0">
                <a:solidFill>
                  <a:srgbClr val="000000"/>
                </a:solidFill>
                <a:latin typeface="Times New Roman Light"/>
                <a:hlinkClick r:id="rId4"/>
              </a:rPr>
              <a:t>http://tinyurl.com/ytvauyyx</a:t>
            </a:r>
            <a:endParaRPr lang="en-US" sz="3600" spc="-29" dirty="0">
              <a:solidFill>
                <a:srgbClr val="000000"/>
              </a:solidFill>
              <a:latin typeface="Times New Roman Light"/>
            </a:endParaRPr>
          </a:p>
          <a:p>
            <a:pPr algn="just">
              <a:lnSpc>
                <a:spcPts val="5184"/>
              </a:lnSpc>
              <a:spcBef>
                <a:spcPct val="0"/>
              </a:spcBef>
            </a:pPr>
            <a:r>
              <a:rPr lang="en-US" sz="3600" spc="-29" dirty="0">
                <a:solidFill>
                  <a:srgbClr val="000000"/>
                </a:solidFill>
                <a:latin typeface="Times New Roman Light"/>
              </a:rPr>
              <a:t>Print all divisors. - </a:t>
            </a:r>
            <a:r>
              <a:rPr lang="en-US" sz="3600" spc="-29" dirty="0">
                <a:solidFill>
                  <a:srgbClr val="000000"/>
                </a:solidFill>
                <a:latin typeface="Times New Roman Light"/>
                <a:hlinkClick r:id="rId5"/>
              </a:rPr>
              <a:t>http://tinyurl.com/bdfs62c6</a:t>
            </a:r>
            <a:endParaRPr lang="en-US" sz="3600" spc="-29" dirty="0">
              <a:solidFill>
                <a:srgbClr val="000000"/>
              </a:solidFill>
              <a:latin typeface="Times New Roman Light"/>
            </a:endParaRPr>
          </a:p>
          <a:p>
            <a:pPr algn="just">
              <a:lnSpc>
                <a:spcPts val="5184"/>
              </a:lnSpc>
              <a:spcBef>
                <a:spcPct val="0"/>
              </a:spcBef>
            </a:pPr>
            <a:r>
              <a:rPr lang="en-US" sz="3600" spc="-29" dirty="0">
                <a:solidFill>
                  <a:srgbClr val="000000"/>
                </a:solidFill>
                <a:latin typeface="Times New Roman Light"/>
              </a:rPr>
              <a:t>Armstrong number. - </a:t>
            </a:r>
            <a:r>
              <a:rPr lang="en-US" sz="3600" spc="-29" dirty="0">
                <a:solidFill>
                  <a:srgbClr val="000000"/>
                </a:solidFill>
                <a:latin typeface="Times New Roman Light"/>
                <a:hlinkClick r:id="rId6"/>
              </a:rPr>
              <a:t>http://tinyurl.com/yj6f6fjb</a:t>
            </a:r>
            <a:endParaRPr lang="en-US" sz="3600" spc="-29" dirty="0">
              <a:solidFill>
                <a:srgbClr val="000000"/>
              </a:solidFill>
              <a:latin typeface="Times New Roman Light"/>
            </a:endParaRPr>
          </a:p>
          <a:p>
            <a:pPr algn="just">
              <a:lnSpc>
                <a:spcPts val="5184"/>
              </a:lnSpc>
              <a:spcBef>
                <a:spcPct val="0"/>
              </a:spcBef>
            </a:pPr>
            <a:r>
              <a:rPr lang="en-US" sz="3600" spc="-29" dirty="0">
                <a:solidFill>
                  <a:srgbClr val="000000"/>
                </a:solidFill>
                <a:latin typeface="Times New Roman Light"/>
              </a:rPr>
              <a:t>Prime number. - </a:t>
            </a:r>
            <a:r>
              <a:rPr lang="en-US" sz="3600" spc="-29" dirty="0">
                <a:solidFill>
                  <a:srgbClr val="000000"/>
                </a:solidFill>
                <a:latin typeface="Times New Roman Light"/>
                <a:hlinkClick r:id="rId7"/>
              </a:rPr>
              <a:t>http://tinyurl.com/3c8mata2</a:t>
            </a:r>
            <a:endParaRPr lang="en-US" sz="3600" spc="-29" dirty="0">
              <a:solidFill>
                <a:srgbClr val="000000"/>
              </a:solidFill>
              <a:latin typeface="Times New Roman Light"/>
            </a:endParaRPr>
          </a:p>
          <a:p>
            <a:pPr algn="just">
              <a:lnSpc>
                <a:spcPts val="5184"/>
              </a:lnSpc>
              <a:spcBef>
                <a:spcPct val="0"/>
              </a:spcBef>
            </a:pPr>
            <a:r>
              <a:rPr lang="en-US" sz="3600" spc="-29" dirty="0">
                <a:solidFill>
                  <a:srgbClr val="000000"/>
                </a:solidFill>
                <a:latin typeface="Times New Roman Light"/>
              </a:rPr>
              <a:t>GCD or HCF - </a:t>
            </a:r>
            <a:r>
              <a:rPr lang="en-US" sz="3600" spc="-29" dirty="0">
                <a:solidFill>
                  <a:srgbClr val="000000"/>
                </a:solidFill>
                <a:latin typeface="Times New Roman Light"/>
                <a:hlinkClick r:id="rId8"/>
              </a:rPr>
              <a:t>http://tinyurl.com/yu9tf5ra</a:t>
            </a:r>
            <a:endParaRPr lang="en-US" sz="3600" spc="-29" dirty="0">
              <a:solidFill>
                <a:srgbClr val="000000"/>
              </a:solidFill>
              <a:latin typeface="Times New Roman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87729" y="-33909"/>
            <a:ext cx="7448921" cy="1062609"/>
          </a:xfrm>
          <a:prstGeom prst="rect">
            <a:avLst/>
          </a:prstGeom>
        </p:spPr>
        <p:txBody>
          <a:bodyPr lIns="0" tIns="0" rIns="0" bIns="0" rtlCol="0" anchor="t">
            <a:spAutoFit/>
          </a:bodyPr>
          <a:lstStyle/>
          <a:p>
            <a:pPr algn="just">
              <a:lnSpc>
                <a:spcPts val="7128"/>
              </a:lnSpc>
              <a:spcBef>
                <a:spcPct val="0"/>
              </a:spcBef>
            </a:pPr>
            <a:r>
              <a:rPr lang="en-US" sz="6600" spc="-40">
                <a:solidFill>
                  <a:srgbClr val="000000"/>
                </a:solidFill>
                <a:latin typeface="Times New Roman Bold"/>
              </a:rPr>
              <a:t>Reverse of a number</a:t>
            </a:r>
          </a:p>
        </p:txBody>
      </p:sp>
      <p:sp>
        <p:nvSpPr>
          <p:cNvPr id="3" name="TextBox 3"/>
          <p:cNvSpPr txBox="1"/>
          <p:nvPr/>
        </p:nvSpPr>
        <p:spPr>
          <a:xfrm>
            <a:off x="494376" y="990600"/>
            <a:ext cx="14326640" cy="9312402"/>
          </a:xfrm>
          <a:prstGeom prst="rect">
            <a:avLst/>
          </a:prstGeom>
        </p:spPr>
        <p:txBody>
          <a:bodyPr lIns="0" tIns="0" rIns="0" bIns="0" rtlCol="0" anchor="t">
            <a:spAutoFit/>
          </a:bodyPr>
          <a:lstStyle/>
          <a:p>
            <a:pPr algn="just">
              <a:lnSpc>
                <a:spcPts val="5184"/>
              </a:lnSpc>
              <a:spcBef>
                <a:spcPct val="0"/>
              </a:spcBef>
            </a:pPr>
            <a:r>
              <a:rPr lang="en-US" sz="4800" spc="-29" dirty="0">
                <a:solidFill>
                  <a:srgbClr val="000000"/>
                </a:solidFill>
                <a:latin typeface="Times New Roman Bold"/>
              </a:rPr>
              <a:t>Method-I</a:t>
            </a:r>
          </a:p>
          <a:p>
            <a:pPr algn="just">
              <a:lnSpc>
                <a:spcPts val="5184"/>
              </a:lnSpc>
              <a:spcBef>
                <a:spcPct val="0"/>
              </a:spcBef>
            </a:pPr>
            <a:r>
              <a:rPr lang="en-US" sz="4800" spc="-29" dirty="0">
                <a:solidFill>
                  <a:srgbClr val="000000"/>
                </a:solidFill>
                <a:latin typeface="Times New Roman Light"/>
              </a:rPr>
              <a:t>#include &lt;stdio.h&gt;</a:t>
            </a:r>
          </a:p>
          <a:p>
            <a:pPr algn="just">
              <a:lnSpc>
                <a:spcPts val="5184"/>
              </a:lnSpc>
              <a:spcBef>
                <a:spcPct val="0"/>
              </a:spcBef>
            </a:pPr>
            <a:r>
              <a:rPr lang="en-US" sz="4800" spc="-29" dirty="0">
                <a:solidFill>
                  <a:srgbClr val="000000"/>
                </a:solidFill>
                <a:latin typeface="Times New Roman Light"/>
              </a:rPr>
              <a:t>int main() {</a:t>
            </a:r>
          </a:p>
          <a:p>
            <a:pPr algn="just">
              <a:lnSpc>
                <a:spcPts val="5184"/>
              </a:lnSpc>
              <a:spcBef>
                <a:spcPct val="0"/>
              </a:spcBef>
            </a:pPr>
            <a:r>
              <a:rPr lang="en-US" sz="4800" spc="-28" dirty="0">
                <a:solidFill>
                  <a:srgbClr val="000000"/>
                </a:solidFill>
                <a:latin typeface="Times New Roman Light"/>
              </a:rPr>
              <a:t>    int n ;printf("Enter a number\n");  </a:t>
            </a:r>
          </a:p>
          <a:p>
            <a:pPr algn="just">
              <a:lnSpc>
                <a:spcPts val="5184"/>
              </a:lnSpc>
              <a:spcBef>
                <a:spcPct val="0"/>
              </a:spcBef>
            </a:pPr>
            <a:r>
              <a:rPr lang="en-US" sz="4800" spc="-29" dirty="0">
                <a:solidFill>
                  <a:srgbClr val="000000"/>
                </a:solidFill>
                <a:latin typeface="Times New Roman Light"/>
              </a:rPr>
              <a:t>    scanf("%</a:t>
            </a:r>
            <a:r>
              <a:rPr lang="en-US" sz="4800" spc="-29" dirty="0" err="1">
                <a:solidFill>
                  <a:srgbClr val="000000"/>
                </a:solidFill>
                <a:latin typeface="Times New Roman Light"/>
              </a:rPr>
              <a:t>d",&amp;n</a:t>
            </a:r>
            <a:r>
              <a:rPr lang="en-US" sz="4800" spc="-29" dirty="0">
                <a:solidFill>
                  <a:srgbClr val="000000"/>
                </a:solidFill>
                <a:latin typeface="Times New Roman Light"/>
              </a:rPr>
              <a:t>);</a:t>
            </a:r>
          </a:p>
          <a:p>
            <a:pPr algn="just">
              <a:lnSpc>
                <a:spcPts val="5184"/>
              </a:lnSpc>
              <a:spcBef>
                <a:spcPct val="0"/>
              </a:spcBef>
            </a:pPr>
            <a:r>
              <a:rPr lang="en-US" sz="4800" spc="-29" dirty="0">
                <a:solidFill>
                  <a:srgbClr val="000000"/>
                </a:solidFill>
                <a:latin typeface="Times New Roman Light"/>
              </a:rPr>
              <a:t>    int x = n;</a:t>
            </a:r>
          </a:p>
          <a:p>
            <a:pPr algn="just">
              <a:lnSpc>
                <a:spcPts val="5184"/>
              </a:lnSpc>
              <a:spcBef>
                <a:spcPct val="0"/>
              </a:spcBef>
            </a:pPr>
            <a:r>
              <a:rPr lang="en-US" sz="4800" spc="-29" dirty="0">
                <a:solidFill>
                  <a:srgbClr val="000000"/>
                </a:solidFill>
                <a:latin typeface="Times New Roman Light"/>
              </a:rPr>
              <a:t>    int count = 0;</a:t>
            </a:r>
          </a:p>
          <a:p>
            <a:pPr algn="just">
              <a:lnSpc>
                <a:spcPts val="5184"/>
              </a:lnSpc>
              <a:spcBef>
                <a:spcPct val="0"/>
              </a:spcBef>
            </a:pPr>
            <a:r>
              <a:rPr lang="en-US" sz="4800" spc="-29" dirty="0">
                <a:solidFill>
                  <a:srgbClr val="000000"/>
                </a:solidFill>
                <a:latin typeface="Times New Roman Light"/>
              </a:rPr>
              <a:t>    while (x != 0) {</a:t>
            </a:r>
          </a:p>
          <a:p>
            <a:pPr algn="just">
              <a:lnSpc>
                <a:spcPts val="5184"/>
              </a:lnSpc>
              <a:spcBef>
                <a:spcPct val="0"/>
              </a:spcBef>
            </a:pPr>
            <a:r>
              <a:rPr lang="en-US" sz="4800" spc="-29" dirty="0">
                <a:solidFill>
                  <a:srgbClr val="000000"/>
                </a:solidFill>
                <a:latin typeface="Times New Roman Light"/>
              </a:rPr>
              <a:t>        x = x / 10;</a:t>
            </a:r>
          </a:p>
          <a:p>
            <a:pPr algn="just">
              <a:lnSpc>
                <a:spcPts val="5184"/>
              </a:lnSpc>
              <a:spcBef>
                <a:spcPct val="0"/>
              </a:spcBef>
            </a:pPr>
            <a:r>
              <a:rPr lang="en-US" sz="4800" spc="-29" dirty="0">
                <a:solidFill>
                  <a:srgbClr val="000000"/>
                </a:solidFill>
                <a:latin typeface="Times New Roman Light"/>
              </a:rPr>
              <a:t>        count++;</a:t>
            </a:r>
          </a:p>
          <a:p>
            <a:pPr algn="just">
              <a:lnSpc>
                <a:spcPts val="5184"/>
              </a:lnSpc>
              <a:spcBef>
                <a:spcPct val="0"/>
              </a:spcBef>
            </a:pPr>
            <a:r>
              <a:rPr lang="en-US" sz="4800" spc="-29" dirty="0">
                <a:solidFill>
                  <a:srgbClr val="000000"/>
                </a:solidFill>
                <a:latin typeface="Times New Roman Light"/>
              </a:rPr>
              <a:t>    }</a:t>
            </a:r>
          </a:p>
          <a:p>
            <a:pPr algn="just">
              <a:lnSpc>
                <a:spcPts val="5184"/>
              </a:lnSpc>
              <a:spcBef>
                <a:spcPct val="0"/>
              </a:spcBef>
            </a:pPr>
            <a:r>
              <a:rPr lang="en-US" sz="4800" spc="-29" dirty="0">
                <a:solidFill>
                  <a:srgbClr val="000000"/>
                </a:solidFill>
                <a:latin typeface="Times New Roman Light"/>
              </a:rPr>
              <a:t>    printf("Number of digits in %d is %d\n", n, count);</a:t>
            </a:r>
          </a:p>
          <a:p>
            <a:pPr algn="just">
              <a:lnSpc>
                <a:spcPts val="5184"/>
              </a:lnSpc>
              <a:spcBef>
                <a:spcPct val="0"/>
              </a:spcBef>
            </a:pPr>
            <a:r>
              <a:rPr lang="en-US" sz="4800" spc="-29" dirty="0">
                <a:solidFill>
                  <a:srgbClr val="000000"/>
                </a:solidFill>
                <a:latin typeface="Times New Roman Light"/>
              </a:rPr>
              <a:t>    return 0;</a:t>
            </a:r>
          </a:p>
          <a:p>
            <a:pPr algn="just">
              <a:lnSpc>
                <a:spcPts val="5184"/>
              </a:lnSpc>
              <a:spcBef>
                <a:spcPct val="0"/>
              </a:spcBef>
            </a:pPr>
            <a:r>
              <a:rPr lang="en-US" sz="4800" spc="-29" dirty="0">
                <a:solidFill>
                  <a:srgbClr val="000000"/>
                </a:solidFill>
                <a:latin typeface="Times New Roman Light"/>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90600"/>
            <a:ext cx="15296859" cy="6683502"/>
          </a:xfrm>
          <a:prstGeom prst="rect">
            <a:avLst/>
          </a:prstGeom>
        </p:spPr>
        <p:txBody>
          <a:bodyPr lIns="0" tIns="0" rIns="0" bIns="0" rtlCol="0" anchor="t">
            <a:spAutoFit/>
          </a:bodyPr>
          <a:lstStyle/>
          <a:p>
            <a:pPr algn="just">
              <a:lnSpc>
                <a:spcPts val="5184"/>
              </a:lnSpc>
              <a:spcBef>
                <a:spcPct val="0"/>
              </a:spcBef>
            </a:pPr>
            <a:r>
              <a:rPr lang="en-US" sz="4800" spc="-29">
                <a:solidFill>
                  <a:srgbClr val="000000"/>
                </a:solidFill>
                <a:latin typeface="Times New Roman Bold"/>
              </a:rPr>
              <a:t>Method-II</a:t>
            </a:r>
          </a:p>
          <a:p>
            <a:pPr algn="just">
              <a:lnSpc>
                <a:spcPts val="5184"/>
              </a:lnSpc>
              <a:spcBef>
                <a:spcPct val="0"/>
              </a:spcBef>
            </a:pPr>
            <a:r>
              <a:rPr lang="en-US" sz="4800" spc="-29">
                <a:solidFill>
                  <a:srgbClr val="000000"/>
                </a:solidFill>
                <a:latin typeface="Times New Roman Light"/>
              </a:rPr>
              <a:t>#include &lt;stdio.h&gt;</a:t>
            </a:r>
          </a:p>
          <a:p>
            <a:pPr algn="just">
              <a:lnSpc>
                <a:spcPts val="5184"/>
              </a:lnSpc>
              <a:spcBef>
                <a:spcPct val="0"/>
              </a:spcBef>
            </a:pPr>
            <a:r>
              <a:rPr lang="en-US" sz="4800" spc="-29">
                <a:solidFill>
                  <a:srgbClr val="000000"/>
                </a:solidFill>
                <a:latin typeface="Times New Roman Light"/>
              </a:rPr>
              <a:t>#include &lt;math.h&gt;</a:t>
            </a:r>
          </a:p>
          <a:p>
            <a:pPr algn="just">
              <a:lnSpc>
                <a:spcPts val="5184"/>
              </a:lnSpc>
              <a:spcBef>
                <a:spcPct val="0"/>
              </a:spcBef>
            </a:pPr>
            <a:r>
              <a:rPr lang="en-US" sz="4800" spc="-29">
                <a:solidFill>
                  <a:srgbClr val="000000"/>
                </a:solidFill>
                <a:latin typeface="Times New Roman Light"/>
              </a:rPr>
              <a:t>int main() {</a:t>
            </a:r>
          </a:p>
          <a:p>
            <a:pPr algn="just">
              <a:lnSpc>
                <a:spcPts val="5184"/>
              </a:lnSpc>
              <a:spcBef>
                <a:spcPct val="0"/>
              </a:spcBef>
            </a:pPr>
            <a:r>
              <a:rPr lang="en-US" sz="4800" spc="-29">
                <a:solidFill>
                  <a:srgbClr val="000000"/>
                </a:solidFill>
                <a:latin typeface="Times New Roman Light"/>
              </a:rPr>
              <a:t> int n; </a:t>
            </a:r>
          </a:p>
          <a:p>
            <a:pPr algn="just">
              <a:lnSpc>
                <a:spcPts val="5184"/>
              </a:lnSpc>
              <a:spcBef>
                <a:spcPct val="0"/>
              </a:spcBef>
            </a:pPr>
            <a:r>
              <a:rPr lang="en-US" sz="4800" spc="-29">
                <a:solidFill>
                  <a:srgbClr val="000000"/>
                </a:solidFill>
                <a:latin typeface="Times New Roman Light"/>
              </a:rPr>
              <a:t>printf("Enter a number\n");   scanf("%d",&amp;n);</a:t>
            </a:r>
          </a:p>
          <a:p>
            <a:pPr algn="just">
              <a:lnSpc>
                <a:spcPts val="5184"/>
              </a:lnSpc>
              <a:spcBef>
                <a:spcPct val="0"/>
              </a:spcBef>
            </a:pPr>
            <a:r>
              <a:rPr lang="en-US" sz="4800" spc="-29">
                <a:solidFill>
                  <a:srgbClr val="000000"/>
                </a:solidFill>
                <a:latin typeface="Times New Roman Light"/>
              </a:rPr>
              <a:t>int digits = floor(log10(n) + 1);</a:t>
            </a:r>
          </a:p>
          <a:p>
            <a:pPr algn="just">
              <a:lnSpc>
                <a:spcPts val="5184"/>
              </a:lnSpc>
              <a:spcBef>
                <a:spcPct val="0"/>
              </a:spcBef>
            </a:pPr>
            <a:r>
              <a:rPr lang="en-US" sz="4800" spc="-29">
                <a:solidFill>
                  <a:srgbClr val="000000"/>
                </a:solidFill>
                <a:latin typeface="Times New Roman Light"/>
              </a:rPr>
              <a:t>    printf("Number of digits in %d is %d\n", n, digits);</a:t>
            </a:r>
          </a:p>
          <a:p>
            <a:pPr algn="just">
              <a:lnSpc>
                <a:spcPts val="5184"/>
              </a:lnSpc>
              <a:spcBef>
                <a:spcPct val="0"/>
              </a:spcBef>
            </a:pPr>
            <a:r>
              <a:rPr lang="en-US" sz="4800" spc="-29">
                <a:solidFill>
                  <a:srgbClr val="000000"/>
                </a:solidFill>
                <a:latin typeface="Times New Roman Light"/>
              </a:rPr>
              <a:t>    return 0;</a:t>
            </a:r>
          </a:p>
          <a:p>
            <a:pPr algn="just">
              <a:lnSpc>
                <a:spcPts val="5184"/>
              </a:lnSpc>
              <a:spcBef>
                <a:spcPct val="0"/>
              </a:spcBef>
            </a:pPr>
            <a:r>
              <a:rPr lang="en-US" sz="4800" spc="-29">
                <a:solidFill>
                  <a:srgbClr val="000000"/>
                </a:solidFill>
                <a:latin typeface="Times New Roman Light"/>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3476" y="215646"/>
            <a:ext cx="13425273" cy="9817608"/>
          </a:xfrm>
          <a:prstGeom prst="rect">
            <a:avLst/>
          </a:prstGeom>
        </p:spPr>
        <p:txBody>
          <a:bodyPr lIns="0" tIns="0" rIns="0" bIns="0" rtlCol="0" anchor="t">
            <a:spAutoFit/>
          </a:bodyPr>
          <a:lstStyle/>
          <a:p>
            <a:pPr algn="just">
              <a:lnSpc>
                <a:spcPts val="4536"/>
              </a:lnSpc>
            </a:pPr>
            <a:r>
              <a:rPr lang="en-US" sz="4200" spc="-25">
                <a:solidFill>
                  <a:srgbClr val="000000"/>
                </a:solidFill>
                <a:latin typeface="Times New Roman Bold"/>
              </a:rPr>
              <a:t>Method-III</a:t>
            </a:r>
          </a:p>
          <a:p>
            <a:pPr algn="just">
              <a:lnSpc>
                <a:spcPts val="4536"/>
              </a:lnSpc>
              <a:spcBef>
                <a:spcPct val="0"/>
              </a:spcBef>
            </a:pPr>
            <a:r>
              <a:rPr lang="en-US" sz="4200" spc="-25">
                <a:solidFill>
                  <a:srgbClr val="000000"/>
                </a:solidFill>
                <a:latin typeface="Times New Roman Light"/>
              </a:rPr>
              <a:t>#include&lt;stdio.h&gt;</a:t>
            </a:r>
          </a:p>
          <a:p>
            <a:pPr algn="just">
              <a:lnSpc>
                <a:spcPts val="4536"/>
              </a:lnSpc>
              <a:spcBef>
                <a:spcPct val="0"/>
              </a:spcBef>
            </a:pPr>
            <a:r>
              <a:rPr lang="en-US" sz="4200" spc="-25">
                <a:solidFill>
                  <a:srgbClr val="000000"/>
                </a:solidFill>
                <a:latin typeface="Times New Roman Light"/>
              </a:rPr>
              <a:t>int main()</a:t>
            </a:r>
          </a:p>
          <a:p>
            <a:pPr algn="just">
              <a:lnSpc>
                <a:spcPts val="4536"/>
              </a:lnSpc>
              <a:spcBef>
                <a:spcPct val="0"/>
              </a:spcBef>
            </a:pPr>
            <a:r>
              <a:rPr lang="en-US" sz="4200" spc="-25">
                <a:solidFill>
                  <a:srgbClr val="000000"/>
                </a:solidFill>
                <a:latin typeface="Times New Roman Light"/>
              </a:rPr>
              <a:t>{</a:t>
            </a:r>
          </a:p>
          <a:p>
            <a:pPr algn="just">
              <a:lnSpc>
                <a:spcPts val="4536"/>
              </a:lnSpc>
              <a:spcBef>
                <a:spcPct val="0"/>
              </a:spcBef>
            </a:pPr>
            <a:r>
              <a:rPr lang="en-US" sz="4200" spc="-25">
                <a:solidFill>
                  <a:srgbClr val="000000"/>
                </a:solidFill>
                <a:latin typeface="Times New Roman Light"/>
              </a:rPr>
              <a:t> int N; </a:t>
            </a:r>
          </a:p>
          <a:p>
            <a:pPr algn="just">
              <a:lnSpc>
                <a:spcPts val="4536"/>
              </a:lnSpc>
              <a:spcBef>
                <a:spcPct val="0"/>
              </a:spcBef>
            </a:pPr>
            <a:r>
              <a:rPr lang="en-US" sz="4200" spc="-25">
                <a:solidFill>
                  <a:srgbClr val="000000"/>
                </a:solidFill>
                <a:latin typeface="Times New Roman Light"/>
              </a:rPr>
              <a:t>printf("Enter a number\n");   </a:t>
            </a:r>
          </a:p>
          <a:p>
            <a:pPr algn="just">
              <a:lnSpc>
                <a:spcPts val="4536"/>
              </a:lnSpc>
              <a:spcBef>
                <a:spcPct val="0"/>
              </a:spcBef>
            </a:pPr>
            <a:r>
              <a:rPr lang="en-US" sz="4200" spc="-25">
                <a:solidFill>
                  <a:srgbClr val="000000"/>
                </a:solidFill>
                <a:latin typeface="Times New Roman Light"/>
              </a:rPr>
              <a:t>scanf("%d",&amp;N);    </a:t>
            </a:r>
          </a:p>
          <a:p>
            <a:pPr algn="just">
              <a:lnSpc>
                <a:spcPts val="4536"/>
              </a:lnSpc>
              <a:spcBef>
                <a:spcPct val="0"/>
              </a:spcBef>
            </a:pPr>
            <a:r>
              <a:rPr lang="en-US" sz="4200" spc="-25">
                <a:solidFill>
                  <a:srgbClr val="000000"/>
                </a:solidFill>
                <a:latin typeface="Times New Roman Light"/>
              </a:rPr>
              <a:t>int num = N;</a:t>
            </a:r>
          </a:p>
          <a:p>
            <a:pPr algn="just">
              <a:lnSpc>
                <a:spcPts val="4536"/>
              </a:lnSpc>
              <a:spcBef>
                <a:spcPct val="0"/>
              </a:spcBef>
            </a:pPr>
            <a:r>
              <a:rPr lang="en-US" sz="4200" spc="-25">
                <a:solidFill>
                  <a:srgbClr val="000000"/>
                </a:solidFill>
                <a:latin typeface="Times New Roman Light"/>
              </a:rPr>
              <a:t>    int reverse = 0;</a:t>
            </a:r>
          </a:p>
          <a:p>
            <a:pPr algn="just">
              <a:lnSpc>
                <a:spcPts val="4536"/>
              </a:lnSpc>
              <a:spcBef>
                <a:spcPct val="0"/>
              </a:spcBef>
            </a:pPr>
            <a:r>
              <a:rPr lang="en-US" sz="4200" spc="-25">
                <a:solidFill>
                  <a:srgbClr val="000000"/>
                </a:solidFill>
                <a:latin typeface="Times New Roman Light"/>
              </a:rPr>
              <a:t>    while(N!=0)</a:t>
            </a:r>
          </a:p>
          <a:p>
            <a:pPr algn="just">
              <a:lnSpc>
                <a:spcPts val="4536"/>
              </a:lnSpc>
              <a:spcBef>
                <a:spcPct val="0"/>
              </a:spcBef>
            </a:pPr>
            <a:r>
              <a:rPr lang="en-US" sz="4200" spc="-25">
                <a:solidFill>
                  <a:srgbClr val="000000"/>
                </a:solidFill>
                <a:latin typeface="Times New Roman Light"/>
              </a:rPr>
              <a:t>    {</a:t>
            </a:r>
          </a:p>
          <a:p>
            <a:pPr algn="just">
              <a:lnSpc>
                <a:spcPts val="4536"/>
              </a:lnSpc>
              <a:spcBef>
                <a:spcPct val="0"/>
              </a:spcBef>
            </a:pPr>
            <a:r>
              <a:rPr lang="en-US" sz="4200" spc="-25">
                <a:solidFill>
                  <a:srgbClr val="000000"/>
                </a:solidFill>
                <a:latin typeface="Times New Roman Light"/>
              </a:rPr>
              <a:t>        int digit = N%10;</a:t>
            </a:r>
          </a:p>
          <a:p>
            <a:pPr algn="just">
              <a:lnSpc>
                <a:spcPts val="4536"/>
              </a:lnSpc>
              <a:spcBef>
                <a:spcPct val="0"/>
              </a:spcBef>
            </a:pPr>
            <a:r>
              <a:rPr lang="en-US" sz="4200" spc="-25">
                <a:solidFill>
                  <a:srgbClr val="000000"/>
                </a:solidFill>
                <a:latin typeface="Times New Roman Light"/>
              </a:rPr>
              <a:t>        reverse = reverse*10+digit;</a:t>
            </a:r>
          </a:p>
          <a:p>
            <a:pPr algn="just">
              <a:lnSpc>
                <a:spcPts val="4536"/>
              </a:lnSpc>
              <a:spcBef>
                <a:spcPct val="0"/>
              </a:spcBef>
            </a:pPr>
            <a:r>
              <a:rPr lang="en-US" sz="4200" spc="-25">
                <a:solidFill>
                  <a:srgbClr val="000000"/>
                </a:solidFill>
                <a:latin typeface="Times New Roman Light"/>
              </a:rPr>
              <a:t>        N = N/10;</a:t>
            </a:r>
          </a:p>
          <a:p>
            <a:pPr algn="just">
              <a:lnSpc>
                <a:spcPts val="4536"/>
              </a:lnSpc>
              <a:spcBef>
                <a:spcPct val="0"/>
              </a:spcBef>
            </a:pPr>
            <a:r>
              <a:rPr lang="en-US" sz="4200" spc="-25">
                <a:solidFill>
                  <a:srgbClr val="000000"/>
                </a:solidFill>
                <a:latin typeface="Times New Roman Light"/>
              </a:rPr>
              <a:t>    }</a:t>
            </a:r>
          </a:p>
          <a:p>
            <a:pPr algn="just">
              <a:lnSpc>
                <a:spcPts val="4536"/>
              </a:lnSpc>
              <a:spcBef>
                <a:spcPct val="0"/>
              </a:spcBef>
            </a:pPr>
            <a:r>
              <a:rPr lang="en-US" sz="4200" spc="-25">
                <a:solidFill>
                  <a:srgbClr val="000000"/>
                </a:solidFill>
                <a:latin typeface="Times New Roman Light"/>
              </a:rPr>
              <a:t> printf("The reverse of the %d is %d",num,reverse);</a:t>
            </a:r>
          </a:p>
          <a:p>
            <a:pPr algn="just">
              <a:lnSpc>
                <a:spcPts val="4536"/>
              </a:lnSpc>
              <a:spcBef>
                <a:spcPct val="0"/>
              </a:spcBef>
            </a:pPr>
            <a:r>
              <a:rPr lang="en-US" sz="4200" spc="-25">
                <a:solidFill>
                  <a:srgbClr val="000000"/>
                </a:solidFill>
                <a:latin typeface="Times New Roman Light"/>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49585" y="-57150"/>
            <a:ext cx="8588829" cy="1062609"/>
          </a:xfrm>
          <a:prstGeom prst="rect">
            <a:avLst/>
          </a:prstGeom>
        </p:spPr>
        <p:txBody>
          <a:bodyPr lIns="0" tIns="0" rIns="0" bIns="0" rtlCol="0" anchor="t">
            <a:spAutoFit/>
          </a:bodyPr>
          <a:lstStyle/>
          <a:p>
            <a:pPr algn="just">
              <a:lnSpc>
                <a:spcPts val="7128"/>
              </a:lnSpc>
              <a:spcBef>
                <a:spcPct val="0"/>
              </a:spcBef>
            </a:pPr>
            <a:r>
              <a:rPr lang="en-US" sz="6600" spc="-40">
                <a:solidFill>
                  <a:srgbClr val="000000"/>
                </a:solidFill>
                <a:latin typeface="Times New Roman Bold"/>
              </a:rPr>
              <a:t>Palindrome number</a:t>
            </a:r>
          </a:p>
        </p:txBody>
      </p:sp>
      <p:sp>
        <p:nvSpPr>
          <p:cNvPr id="3" name="TextBox 3"/>
          <p:cNvSpPr txBox="1"/>
          <p:nvPr/>
        </p:nvSpPr>
        <p:spPr>
          <a:xfrm>
            <a:off x="719559" y="990600"/>
            <a:ext cx="9719540" cy="7531608"/>
          </a:xfrm>
          <a:prstGeom prst="rect">
            <a:avLst/>
          </a:prstGeom>
        </p:spPr>
        <p:txBody>
          <a:bodyPr lIns="0" tIns="0" rIns="0" bIns="0" rtlCol="0" anchor="t">
            <a:spAutoFit/>
          </a:bodyPr>
          <a:lstStyle/>
          <a:p>
            <a:pPr algn="just">
              <a:lnSpc>
                <a:spcPts val="4536"/>
              </a:lnSpc>
              <a:spcBef>
                <a:spcPct val="0"/>
              </a:spcBef>
            </a:pPr>
            <a:r>
              <a:rPr lang="en-US" sz="4200" spc="-25">
                <a:solidFill>
                  <a:srgbClr val="000000"/>
                </a:solidFill>
                <a:latin typeface="Times New Roman Light"/>
              </a:rPr>
              <a:t>#include &lt;stdio.h&gt;</a:t>
            </a:r>
          </a:p>
          <a:p>
            <a:pPr algn="just">
              <a:lnSpc>
                <a:spcPts val="4536"/>
              </a:lnSpc>
              <a:spcBef>
                <a:spcPct val="0"/>
              </a:spcBef>
            </a:pPr>
            <a:r>
              <a:rPr lang="en-US" sz="4200" spc="-25">
                <a:solidFill>
                  <a:srgbClr val="000000"/>
                </a:solidFill>
                <a:latin typeface="Times New Roman Light"/>
              </a:rPr>
              <a:t>int main() {</a:t>
            </a:r>
          </a:p>
          <a:p>
            <a:pPr algn="just">
              <a:lnSpc>
                <a:spcPts val="4536"/>
              </a:lnSpc>
              <a:spcBef>
                <a:spcPct val="0"/>
              </a:spcBef>
            </a:pPr>
            <a:r>
              <a:rPr lang="en-US" sz="4200" spc="-25">
                <a:solidFill>
                  <a:srgbClr val="000000"/>
                </a:solidFill>
                <a:latin typeface="Times New Roman Light"/>
              </a:rPr>
              <a:t> int X;</a:t>
            </a:r>
          </a:p>
          <a:p>
            <a:pPr algn="just">
              <a:lnSpc>
                <a:spcPts val="4536"/>
              </a:lnSpc>
              <a:spcBef>
                <a:spcPct val="0"/>
              </a:spcBef>
            </a:pPr>
            <a:r>
              <a:rPr lang="en-US" sz="4200" spc="-25">
                <a:solidFill>
                  <a:srgbClr val="000000"/>
                </a:solidFill>
                <a:latin typeface="Times New Roman Light"/>
              </a:rPr>
              <a:t>printf("Enter a number\n");   </a:t>
            </a:r>
          </a:p>
          <a:p>
            <a:pPr algn="just">
              <a:lnSpc>
                <a:spcPts val="4536"/>
              </a:lnSpc>
              <a:spcBef>
                <a:spcPct val="0"/>
              </a:spcBef>
            </a:pPr>
            <a:r>
              <a:rPr lang="en-US" sz="4200" spc="-25">
                <a:solidFill>
                  <a:srgbClr val="000000"/>
                </a:solidFill>
                <a:latin typeface="Times New Roman Light"/>
              </a:rPr>
              <a:t>scanf("%d",&amp;X);</a:t>
            </a:r>
          </a:p>
          <a:p>
            <a:pPr algn="just">
              <a:lnSpc>
                <a:spcPts val="4536"/>
              </a:lnSpc>
              <a:spcBef>
                <a:spcPct val="0"/>
              </a:spcBef>
            </a:pPr>
            <a:r>
              <a:rPr lang="en-US" sz="4200" spc="-25">
                <a:solidFill>
                  <a:srgbClr val="000000"/>
                </a:solidFill>
                <a:latin typeface="Times New Roman Light"/>
              </a:rPr>
              <a:t>    int dummy = X;</a:t>
            </a:r>
          </a:p>
          <a:p>
            <a:pPr algn="just">
              <a:lnSpc>
                <a:spcPts val="4536"/>
              </a:lnSpc>
              <a:spcBef>
                <a:spcPct val="0"/>
              </a:spcBef>
            </a:pPr>
            <a:r>
              <a:rPr lang="en-US" sz="4200" spc="-25">
                <a:solidFill>
                  <a:srgbClr val="000000"/>
                </a:solidFill>
                <a:latin typeface="Times New Roman Light"/>
              </a:rPr>
              <a:t>    int Y = 0;</a:t>
            </a:r>
          </a:p>
          <a:p>
            <a:pPr algn="just">
              <a:lnSpc>
                <a:spcPts val="4536"/>
              </a:lnSpc>
              <a:spcBef>
                <a:spcPct val="0"/>
              </a:spcBef>
            </a:pPr>
            <a:r>
              <a:rPr lang="en-US" sz="4200" spc="-25">
                <a:solidFill>
                  <a:srgbClr val="000000"/>
                </a:solidFill>
                <a:latin typeface="Times New Roman Light"/>
              </a:rPr>
              <a:t>    while (X &gt; 0) {</a:t>
            </a:r>
          </a:p>
          <a:p>
            <a:pPr algn="just">
              <a:lnSpc>
                <a:spcPts val="4536"/>
              </a:lnSpc>
              <a:spcBef>
                <a:spcPct val="0"/>
              </a:spcBef>
            </a:pPr>
            <a:r>
              <a:rPr lang="en-US" sz="4200" spc="-25">
                <a:solidFill>
                  <a:srgbClr val="000000"/>
                </a:solidFill>
                <a:latin typeface="Times New Roman Light"/>
              </a:rPr>
              <a:t>        int digit = X % 10;</a:t>
            </a:r>
          </a:p>
          <a:p>
            <a:pPr algn="just">
              <a:lnSpc>
                <a:spcPts val="4536"/>
              </a:lnSpc>
              <a:spcBef>
                <a:spcPct val="0"/>
              </a:spcBef>
            </a:pPr>
            <a:r>
              <a:rPr lang="en-US" sz="4200" spc="-25">
                <a:solidFill>
                  <a:srgbClr val="000000"/>
                </a:solidFill>
                <a:latin typeface="Times New Roman Light"/>
              </a:rPr>
              <a:t>        Y = Y * 10 + digit;</a:t>
            </a:r>
          </a:p>
          <a:p>
            <a:pPr algn="just">
              <a:lnSpc>
                <a:spcPts val="4536"/>
              </a:lnSpc>
              <a:spcBef>
                <a:spcPct val="0"/>
              </a:spcBef>
            </a:pPr>
            <a:r>
              <a:rPr lang="en-US" sz="4200" spc="-25">
                <a:solidFill>
                  <a:srgbClr val="000000"/>
                </a:solidFill>
                <a:latin typeface="Times New Roman Light"/>
              </a:rPr>
              <a:t>        X = X / 10;</a:t>
            </a:r>
          </a:p>
          <a:p>
            <a:pPr algn="just">
              <a:lnSpc>
                <a:spcPts val="4536"/>
              </a:lnSpc>
              <a:spcBef>
                <a:spcPct val="0"/>
              </a:spcBef>
            </a:pPr>
            <a:r>
              <a:rPr lang="en-US" sz="4200" spc="-25">
                <a:solidFill>
                  <a:srgbClr val="000000"/>
                </a:solidFill>
                <a:latin typeface="Times New Roman Light"/>
              </a:rPr>
              <a:t>    }</a:t>
            </a:r>
          </a:p>
          <a:p>
            <a:pPr algn="just">
              <a:lnSpc>
                <a:spcPts val="4536"/>
              </a:lnSpc>
              <a:spcBef>
                <a:spcPct val="0"/>
              </a:spcBef>
            </a:pPr>
            <a:r>
              <a:rPr lang="en-US" sz="4200" spc="-25">
                <a:solidFill>
                  <a:srgbClr val="000000"/>
                </a:solidFill>
                <a:latin typeface="Times New Roman Light"/>
              </a:rPr>
              <a:t>    </a:t>
            </a:r>
          </a:p>
        </p:txBody>
      </p:sp>
      <p:sp>
        <p:nvSpPr>
          <p:cNvPr id="4" name="TextBox 4"/>
          <p:cNvSpPr txBox="1"/>
          <p:nvPr/>
        </p:nvSpPr>
        <p:spPr>
          <a:xfrm>
            <a:off x="7672546" y="6115717"/>
            <a:ext cx="10097215" cy="3531108"/>
          </a:xfrm>
          <a:prstGeom prst="rect">
            <a:avLst/>
          </a:prstGeom>
        </p:spPr>
        <p:txBody>
          <a:bodyPr lIns="0" tIns="0" rIns="0" bIns="0" rtlCol="0" anchor="t">
            <a:spAutoFit/>
          </a:bodyPr>
          <a:lstStyle/>
          <a:p>
            <a:pPr algn="just">
              <a:lnSpc>
                <a:spcPts val="4536"/>
              </a:lnSpc>
              <a:spcBef>
                <a:spcPct val="0"/>
              </a:spcBef>
            </a:pPr>
            <a:r>
              <a:rPr lang="en-US" sz="4200" spc="-25">
                <a:solidFill>
                  <a:srgbClr val="000000"/>
                </a:solidFill>
                <a:latin typeface="Times New Roman Light"/>
              </a:rPr>
              <a:t>if (dummy == Y) {</a:t>
            </a:r>
          </a:p>
          <a:p>
            <a:pPr algn="just">
              <a:lnSpc>
                <a:spcPts val="4536"/>
              </a:lnSpc>
              <a:spcBef>
                <a:spcPct val="0"/>
              </a:spcBef>
            </a:pPr>
            <a:r>
              <a:rPr lang="en-US" sz="4200" spc="-25">
                <a:solidFill>
                  <a:srgbClr val="000000"/>
                </a:solidFill>
                <a:latin typeface="Times New Roman Light"/>
              </a:rPr>
              <a:t>        printf("Palindrome Number\n");</a:t>
            </a:r>
          </a:p>
          <a:p>
            <a:pPr algn="just">
              <a:lnSpc>
                <a:spcPts val="4536"/>
              </a:lnSpc>
              <a:spcBef>
                <a:spcPct val="0"/>
              </a:spcBef>
            </a:pPr>
            <a:r>
              <a:rPr lang="en-US" sz="4200" spc="-25">
                <a:solidFill>
                  <a:srgbClr val="000000"/>
                </a:solidFill>
                <a:latin typeface="Times New Roman Light"/>
              </a:rPr>
              <a:t>    } else {</a:t>
            </a:r>
          </a:p>
          <a:p>
            <a:pPr algn="just">
              <a:lnSpc>
                <a:spcPts val="4536"/>
              </a:lnSpc>
              <a:spcBef>
                <a:spcPct val="0"/>
              </a:spcBef>
            </a:pPr>
            <a:r>
              <a:rPr lang="en-US" sz="4200" spc="-25">
                <a:solidFill>
                  <a:srgbClr val="000000"/>
                </a:solidFill>
                <a:latin typeface="Times New Roman Light"/>
              </a:rPr>
              <a:t>        printf("Not Palindrome Number\n");    }</a:t>
            </a:r>
          </a:p>
          <a:p>
            <a:pPr algn="just">
              <a:lnSpc>
                <a:spcPts val="4536"/>
              </a:lnSpc>
              <a:spcBef>
                <a:spcPct val="0"/>
              </a:spcBef>
            </a:pPr>
            <a:r>
              <a:rPr lang="en-US" sz="4200" spc="-25">
                <a:solidFill>
                  <a:srgbClr val="000000"/>
                </a:solidFill>
                <a:latin typeface="Times New Roman Light"/>
              </a:rPr>
              <a:t>    return 0;</a:t>
            </a:r>
          </a:p>
          <a:p>
            <a:pPr algn="just">
              <a:lnSpc>
                <a:spcPts val="4536"/>
              </a:lnSpc>
              <a:spcBef>
                <a:spcPct val="0"/>
              </a:spcBef>
            </a:pPr>
            <a:r>
              <a:rPr lang="en-US" sz="4200" spc="-25">
                <a:solidFill>
                  <a:srgbClr val="000000"/>
                </a:solidFill>
                <a:latin typeface="Times New Roman Light"/>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33221" y="227717"/>
            <a:ext cx="5833852" cy="1062609"/>
          </a:xfrm>
          <a:prstGeom prst="rect">
            <a:avLst/>
          </a:prstGeom>
        </p:spPr>
        <p:txBody>
          <a:bodyPr lIns="0" tIns="0" rIns="0" bIns="0" rtlCol="0" anchor="t">
            <a:spAutoFit/>
          </a:bodyPr>
          <a:lstStyle/>
          <a:p>
            <a:pPr algn="ctr">
              <a:lnSpc>
                <a:spcPts val="7128"/>
              </a:lnSpc>
              <a:spcBef>
                <a:spcPct val="0"/>
              </a:spcBef>
            </a:pPr>
            <a:r>
              <a:rPr lang="en-US" sz="6600" spc="-40">
                <a:solidFill>
                  <a:srgbClr val="000000"/>
                </a:solidFill>
                <a:latin typeface="Times New Roman Bold"/>
              </a:rPr>
              <a:t>Print divisors</a:t>
            </a:r>
          </a:p>
        </p:txBody>
      </p:sp>
      <p:sp>
        <p:nvSpPr>
          <p:cNvPr id="3" name="TextBox 3"/>
          <p:cNvSpPr txBox="1"/>
          <p:nvPr/>
        </p:nvSpPr>
        <p:spPr>
          <a:xfrm>
            <a:off x="750909" y="1612392"/>
            <a:ext cx="12152122" cy="8674608"/>
          </a:xfrm>
          <a:prstGeom prst="rect">
            <a:avLst/>
          </a:prstGeom>
        </p:spPr>
        <p:txBody>
          <a:bodyPr lIns="0" tIns="0" rIns="0" bIns="0" rtlCol="0" anchor="t">
            <a:spAutoFit/>
          </a:bodyPr>
          <a:lstStyle/>
          <a:p>
            <a:pPr algn="just">
              <a:lnSpc>
                <a:spcPts val="4536"/>
              </a:lnSpc>
              <a:spcBef>
                <a:spcPct val="0"/>
              </a:spcBef>
            </a:pPr>
            <a:r>
              <a:rPr lang="en-US" sz="4200" spc="-25">
                <a:solidFill>
                  <a:srgbClr val="000000"/>
                </a:solidFill>
                <a:latin typeface="Times New Roman Bold"/>
              </a:rPr>
              <a:t>BruteForce Approach:-</a:t>
            </a:r>
          </a:p>
          <a:p>
            <a:pPr algn="just">
              <a:lnSpc>
                <a:spcPts val="4536"/>
              </a:lnSpc>
              <a:spcBef>
                <a:spcPct val="0"/>
              </a:spcBef>
            </a:pPr>
            <a:endParaRPr lang="en-US" sz="4200" spc="-25">
              <a:solidFill>
                <a:srgbClr val="000000"/>
              </a:solidFill>
              <a:latin typeface="Times New Roman Bold"/>
            </a:endParaRPr>
          </a:p>
          <a:p>
            <a:pPr algn="just">
              <a:lnSpc>
                <a:spcPts val="4536"/>
              </a:lnSpc>
              <a:spcBef>
                <a:spcPct val="0"/>
              </a:spcBef>
            </a:pPr>
            <a:r>
              <a:rPr lang="en-US" sz="4200" spc="-25">
                <a:solidFill>
                  <a:srgbClr val="000000"/>
                </a:solidFill>
                <a:latin typeface="Times New Roman Light"/>
              </a:rPr>
              <a:t>#include &lt;stdio.h&gt;</a:t>
            </a:r>
          </a:p>
          <a:p>
            <a:pPr algn="just">
              <a:lnSpc>
                <a:spcPts val="4536"/>
              </a:lnSpc>
              <a:spcBef>
                <a:spcPct val="0"/>
              </a:spcBef>
            </a:pPr>
            <a:r>
              <a:rPr lang="en-US" sz="4200" spc="-25">
                <a:solidFill>
                  <a:srgbClr val="000000"/>
                </a:solidFill>
                <a:latin typeface="Times New Roman Light"/>
              </a:rPr>
              <a:t>int main() {</a:t>
            </a:r>
          </a:p>
          <a:p>
            <a:pPr algn="just">
              <a:lnSpc>
                <a:spcPts val="4536"/>
              </a:lnSpc>
              <a:spcBef>
                <a:spcPct val="0"/>
              </a:spcBef>
            </a:pPr>
            <a:r>
              <a:rPr lang="en-US" sz="4200" spc="-25">
                <a:solidFill>
                  <a:srgbClr val="000000"/>
                </a:solidFill>
                <a:latin typeface="Times New Roman Light"/>
              </a:rPr>
              <a:t>    int n; </a:t>
            </a:r>
          </a:p>
          <a:p>
            <a:pPr algn="just">
              <a:lnSpc>
                <a:spcPts val="4536"/>
              </a:lnSpc>
              <a:spcBef>
                <a:spcPct val="0"/>
              </a:spcBef>
            </a:pPr>
            <a:r>
              <a:rPr lang="en-US" sz="4200" spc="-25">
                <a:solidFill>
                  <a:srgbClr val="000000"/>
                </a:solidFill>
                <a:latin typeface="Times New Roman Light"/>
              </a:rPr>
              <a:t>printf("Enter a number\n");   scanf("%d",&amp;n);</a:t>
            </a:r>
          </a:p>
          <a:p>
            <a:pPr algn="just">
              <a:lnSpc>
                <a:spcPts val="4536"/>
              </a:lnSpc>
              <a:spcBef>
                <a:spcPct val="0"/>
              </a:spcBef>
            </a:pPr>
            <a:r>
              <a:rPr lang="en-US" sz="4200" spc="-25">
                <a:solidFill>
                  <a:srgbClr val="000000"/>
                </a:solidFill>
                <a:latin typeface="Times New Roman Light"/>
              </a:rPr>
              <a:t>    printf("The Divisors of %d are:\n", n);</a:t>
            </a:r>
          </a:p>
          <a:p>
            <a:pPr algn="just">
              <a:lnSpc>
                <a:spcPts val="4536"/>
              </a:lnSpc>
              <a:spcBef>
                <a:spcPct val="0"/>
              </a:spcBef>
            </a:pPr>
            <a:r>
              <a:rPr lang="en-US" sz="4200" spc="-25">
                <a:solidFill>
                  <a:srgbClr val="000000"/>
                </a:solidFill>
                <a:latin typeface="Times New Roman Light"/>
              </a:rPr>
              <a:t>    for (int i = 1; i &lt;= n; i++) {</a:t>
            </a:r>
          </a:p>
          <a:p>
            <a:pPr algn="just">
              <a:lnSpc>
                <a:spcPts val="4536"/>
              </a:lnSpc>
              <a:spcBef>
                <a:spcPct val="0"/>
              </a:spcBef>
            </a:pPr>
            <a:r>
              <a:rPr lang="en-US" sz="4200" spc="-25">
                <a:solidFill>
                  <a:srgbClr val="000000"/>
                </a:solidFill>
                <a:latin typeface="Times New Roman Light"/>
              </a:rPr>
              <a:t>        if (n % i == 0) {</a:t>
            </a:r>
          </a:p>
          <a:p>
            <a:pPr algn="just">
              <a:lnSpc>
                <a:spcPts val="4536"/>
              </a:lnSpc>
              <a:spcBef>
                <a:spcPct val="0"/>
              </a:spcBef>
            </a:pPr>
            <a:r>
              <a:rPr lang="en-US" sz="4200" spc="-25">
                <a:solidFill>
                  <a:srgbClr val="000000"/>
                </a:solidFill>
                <a:latin typeface="Times New Roman Light"/>
              </a:rPr>
              <a:t>            printf("%d ", i);</a:t>
            </a:r>
          </a:p>
          <a:p>
            <a:pPr algn="just">
              <a:lnSpc>
                <a:spcPts val="4536"/>
              </a:lnSpc>
              <a:spcBef>
                <a:spcPct val="0"/>
              </a:spcBef>
            </a:pPr>
            <a:r>
              <a:rPr lang="en-US" sz="4200" spc="-25">
                <a:solidFill>
                  <a:srgbClr val="000000"/>
                </a:solidFill>
                <a:latin typeface="Times New Roman Light"/>
              </a:rPr>
              <a:t>        }</a:t>
            </a:r>
          </a:p>
          <a:p>
            <a:pPr algn="just">
              <a:lnSpc>
                <a:spcPts val="4536"/>
              </a:lnSpc>
              <a:spcBef>
                <a:spcPct val="0"/>
              </a:spcBef>
            </a:pPr>
            <a:r>
              <a:rPr lang="en-US" sz="4200" spc="-25">
                <a:solidFill>
                  <a:srgbClr val="000000"/>
                </a:solidFill>
                <a:latin typeface="Times New Roman Light"/>
              </a:rPr>
              <a:t>    }</a:t>
            </a:r>
          </a:p>
          <a:p>
            <a:pPr algn="just">
              <a:lnSpc>
                <a:spcPts val="4536"/>
              </a:lnSpc>
              <a:spcBef>
                <a:spcPct val="0"/>
              </a:spcBef>
            </a:pPr>
            <a:r>
              <a:rPr lang="en-US" sz="4200" spc="-25">
                <a:solidFill>
                  <a:srgbClr val="000000"/>
                </a:solidFill>
                <a:latin typeface="Times New Roman Light"/>
              </a:rPr>
              <a:t>    printf("\n");</a:t>
            </a:r>
          </a:p>
          <a:p>
            <a:pPr algn="just">
              <a:lnSpc>
                <a:spcPts val="4536"/>
              </a:lnSpc>
              <a:spcBef>
                <a:spcPct val="0"/>
              </a:spcBef>
            </a:pPr>
            <a:r>
              <a:rPr lang="en-US" sz="4200" spc="-25">
                <a:solidFill>
                  <a:srgbClr val="000000"/>
                </a:solidFill>
                <a:latin typeface="Times New Roman Light"/>
              </a:rPr>
              <a:t>    return 0;</a:t>
            </a:r>
          </a:p>
          <a:p>
            <a:pPr algn="just">
              <a:lnSpc>
                <a:spcPts val="4536"/>
              </a:lnSpc>
              <a:spcBef>
                <a:spcPct val="0"/>
              </a:spcBef>
            </a:pPr>
            <a:r>
              <a:rPr lang="en-US" sz="4200" spc="-25">
                <a:solidFill>
                  <a:srgbClr val="000000"/>
                </a:solidFill>
                <a:latin typeface="Times New Roman Light"/>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9450" y="501396"/>
            <a:ext cx="13727205" cy="9817608"/>
          </a:xfrm>
          <a:prstGeom prst="rect">
            <a:avLst/>
          </a:prstGeom>
        </p:spPr>
        <p:txBody>
          <a:bodyPr lIns="0" tIns="0" rIns="0" bIns="0" rtlCol="0" anchor="t">
            <a:spAutoFit/>
          </a:bodyPr>
          <a:lstStyle/>
          <a:p>
            <a:pPr algn="just">
              <a:lnSpc>
                <a:spcPts val="4536"/>
              </a:lnSpc>
              <a:spcBef>
                <a:spcPct val="0"/>
              </a:spcBef>
            </a:pPr>
            <a:r>
              <a:rPr lang="en-US" sz="4200" spc="-25">
                <a:solidFill>
                  <a:srgbClr val="000000"/>
                </a:solidFill>
                <a:latin typeface="Times New Roman Bold"/>
              </a:rPr>
              <a:t>Optimal Approach:-</a:t>
            </a:r>
          </a:p>
          <a:p>
            <a:pPr algn="just">
              <a:lnSpc>
                <a:spcPts val="4536"/>
              </a:lnSpc>
              <a:spcBef>
                <a:spcPct val="0"/>
              </a:spcBef>
            </a:pPr>
            <a:endParaRPr lang="en-US" sz="4200" spc="-25">
              <a:solidFill>
                <a:srgbClr val="000000"/>
              </a:solidFill>
              <a:latin typeface="Times New Roman Bold"/>
            </a:endParaRPr>
          </a:p>
          <a:p>
            <a:pPr algn="just">
              <a:lnSpc>
                <a:spcPts val="4536"/>
              </a:lnSpc>
              <a:spcBef>
                <a:spcPct val="0"/>
              </a:spcBef>
            </a:pPr>
            <a:r>
              <a:rPr lang="en-US" sz="4200" spc="-25">
                <a:solidFill>
                  <a:srgbClr val="000000"/>
                </a:solidFill>
                <a:latin typeface="Times New Roman Light"/>
              </a:rPr>
              <a:t>#include &lt;stdio.h&gt;</a:t>
            </a:r>
          </a:p>
          <a:p>
            <a:pPr algn="just">
              <a:lnSpc>
                <a:spcPts val="4536"/>
              </a:lnSpc>
              <a:spcBef>
                <a:spcPct val="0"/>
              </a:spcBef>
            </a:pPr>
            <a:r>
              <a:rPr lang="en-US" sz="4200" spc="-25">
                <a:solidFill>
                  <a:srgbClr val="000000"/>
                </a:solidFill>
                <a:latin typeface="Times New Roman Light"/>
              </a:rPr>
              <a:t>#include &lt;math.h&gt;</a:t>
            </a:r>
          </a:p>
          <a:p>
            <a:pPr algn="just">
              <a:lnSpc>
                <a:spcPts val="4536"/>
              </a:lnSpc>
              <a:spcBef>
                <a:spcPct val="0"/>
              </a:spcBef>
            </a:pPr>
            <a:r>
              <a:rPr lang="en-US" sz="4200" spc="-25">
                <a:solidFill>
                  <a:srgbClr val="000000"/>
                </a:solidFill>
                <a:latin typeface="Times New Roman Light"/>
              </a:rPr>
              <a:t>int main() {</a:t>
            </a:r>
          </a:p>
          <a:p>
            <a:pPr algn="just">
              <a:lnSpc>
                <a:spcPts val="4536"/>
              </a:lnSpc>
              <a:spcBef>
                <a:spcPct val="0"/>
              </a:spcBef>
            </a:pPr>
            <a:r>
              <a:rPr lang="en-US" sz="4200" spc="-25">
                <a:solidFill>
                  <a:srgbClr val="000000"/>
                </a:solidFill>
                <a:latin typeface="Times New Roman Light"/>
              </a:rPr>
              <a:t> int n; printf("Enter a number\n");  </a:t>
            </a:r>
          </a:p>
          <a:p>
            <a:pPr algn="just">
              <a:lnSpc>
                <a:spcPts val="4536"/>
              </a:lnSpc>
              <a:spcBef>
                <a:spcPct val="0"/>
              </a:spcBef>
            </a:pPr>
            <a:r>
              <a:rPr lang="en-US" sz="4200" spc="-25">
                <a:solidFill>
                  <a:srgbClr val="000000"/>
                </a:solidFill>
                <a:latin typeface="Times New Roman Light"/>
              </a:rPr>
              <a:t> scanf("%d",&amp;n);</a:t>
            </a:r>
          </a:p>
          <a:p>
            <a:pPr algn="just">
              <a:lnSpc>
                <a:spcPts val="4536"/>
              </a:lnSpc>
              <a:spcBef>
                <a:spcPct val="0"/>
              </a:spcBef>
            </a:pPr>
            <a:r>
              <a:rPr lang="en-US" sz="4200" spc="-25">
                <a:solidFill>
                  <a:srgbClr val="000000"/>
                </a:solidFill>
                <a:latin typeface="Times New Roman Light"/>
              </a:rPr>
              <a:t>    printf("The Divisors of %d are:\n", n);</a:t>
            </a:r>
          </a:p>
          <a:p>
            <a:pPr algn="just">
              <a:lnSpc>
                <a:spcPts val="4536"/>
              </a:lnSpc>
              <a:spcBef>
                <a:spcPct val="0"/>
              </a:spcBef>
            </a:pPr>
            <a:r>
              <a:rPr lang="en-US" sz="4200" spc="-25">
                <a:solidFill>
                  <a:srgbClr val="000000"/>
                </a:solidFill>
                <a:latin typeface="Times New Roman Light"/>
              </a:rPr>
              <a:t>    for (int i = 1; i &lt;= sqrt(n); i++) {</a:t>
            </a:r>
          </a:p>
          <a:p>
            <a:pPr algn="just">
              <a:lnSpc>
                <a:spcPts val="4536"/>
              </a:lnSpc>
              <a:spcBef>
                <a:spcPct val="0"/>
              </a:spcBef>
            </a:pPr>
            <a:r>
              <a:rPr lang="en-US" sz="4200" spc="-25">
                <a:solidFill>
                  <a:srgbClr val="000000"/>
                </a:solidFill>
                <a:latin typeface="Times New Roman Light"/>
              </a:rPr>
              <a:t>        if (n % i == 0) {</a:t>
            </a:r>
          </a:p>
          <a:p>
            <a:pPr algn="just">
              <a:lnSpc>
                <a:spcPts val="4536"/>
              </a:lnSpc>
              <a:spcBef>
                <a:spcPct val="0"/>
              </a:spcBef>
            </a:pPr>
            <a:r>
              <a:rPr lang="en-US" sz="4200" spc="-25">
                <a:solidFill>
                  <a:srgbClr val="000000"/>
                </a:solidFill>
                <a:latin typeface="Times New Roman Light"/>
              </a:rPr>
              <a:t>            printf("%d ", i);</a:t>
            </a:r>
          </a:p>
          <a:p>
            <a:pPr algn="just">
              <a:lnSpc>
                <a:spcPts val="4536"/>
              </a:lnSpc>
              <a:spcBef>
                <a:spcPct val="0"/>
              </a:spcBef>
            </a:pPr>
            <a:r>
              <a:rPr lang="en-US" sz="4200" spc="-25">
                <a:solidFill>
                  <a:srgbClr val="000000"/>
                </a:solidFill>
                <a:latin typeface="Times New Roman Light"/>
              </a:rPr>
              <a:t>            if (i != n / i) {</a:t>
            </a:r>
          </a:p>
          <a:p>
            <a:pPr algn="just">
              <a:lnSpc>
                <a:spcPts val="4536"/>
              </a:lnSpc>
              <a:spcBef>
                <a:spcPct val="0"/>
              </a:spcBef>
            </a:pPr>
            <a:r>
              <a:rPr lang="en-US" sz="4200" spc="-25">
                <a:solidFill>
                  <a:srgbClr val="000000"/>
                </a:solidFill>
                <a:latin typeface="Times New Roman Light"/>
              </a:rPr>
              <a:t>                printf("%d ", n / i);</a:t>
            </a:r>
          </a:p>
          <a:p>
            <a:pPr algn="just">
              <a:lnSpc>
                <a:spcPts val="4536"/>
              </a:lnSpc>
              <a:spcBef>
                <a:spcPct val="0"/>
              </a:spcBef>
            </a:pPr>
            <a:r>
              <a:rPr lang="en-US" sz="4200" spc="-25">
                <a:solidFill>
                  <a:srgbClr val="000000"/>
                </a:solidFill>
                <a:latin typeface="Times New Roman Light"/>
              </a:rPr>
              <a:t>            }}   }</a:t>
            </a:r>
          </a:p>
          <a:p>
            <a:pPr algn="just">
              <a:lnSpc>
                <a:spcPts val="4536"/>
              </a:lnSpc>
              <a:spcBef>
                <a:spcPct val="0"/>
              </a:spcBef>
            </a:pPr>
            <a:r>
              <a:rPr lang="en-US" sz="4200" spc="-25">
                <a:solidFill>
                  <a:srgbClr val="000000"/>
                </a:solidFill>
                <a:latin typeface="Times New Roman Light"/>
              </a:rPr>
              <a:t>    printf("\n");</a:t>
            </a:r>
          </a:p>
          <a:p>
            <a:pPr algn="just">
              <a:lnSpc>
                <a:spcPts val="4536"/>
              </a:lnSpc>
              <a:spcBef>
                <a:spcPct val="0"/>
              </a:spcBef>
            </a:pPr>
            <a:r>
              <a:rPr lang="en-US" sz="4200" spc="-25">
                <a:solidFill>
                  <a:srgbClr val="000000"/>
                </a:solidFill>
                <a:latin typeface="Times New Roman Light"/>
              </a:rPr>
              <a:t>    return 0;</a:t>
            </a:r>
          </a:p>
          <a:p>
            <a:pPr algn="just">
              <a:lnSpc>
                <a:spcPts val="4536"/>
              </a:lnSpc>
              <a:spcBef>
                <a:spcPct val="0"/>
              </a:spcBef>
            </a:pPr>
            <a:r>
              <a:rPr lang="en-US" sz="4200" spc="-25">
                <a:solidFill>
                  <a:srgbClr val="000000"/>
                </a:solidFill>
                <a:latin typeface="Times New Roman Light"/>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206391"/>
            <a:ext cx="18288000" cy="673608"/>
          </a:xfrm>
          <a:prstGeom prst="rect">
            <a:avLst/>
          </a:prstGeom>
        </p:spPr>
        <p:txBody>
          <a:bodyPr lIns="0" tIns="0" rIns="0" bIns="0" rtlCol="0" anchor="t">
            <a:spAutoFit/>
          </a:bodyPr>
          <a:lstStyle/>
          <a:p>
            <a:pPr>
              <a:lnSpc>
                <a:spcPts val="4536"/>
              </a:lnSpc>
              <a:spcBef>
                <a:spcPct val="0"/>
              </a:spcBef>
            </a:pPr>
            <a:r>
              <a:rPr lang="en-US" sz="4200" spc="-25">
                <a:solidFill>
                  <a:srgbClr val="000000"/>
                </a:solidFill>
                <a:latin typeface="Times New Roman Bold"/>
              </a:rPr>
              <a:t>Armstrong number- </a:t>
            </a:r>
            <a:r>
              <a:rPr lang="en-US" sz="4200" u="sng" spc="-25">
                <a:solidFill>
                  <a:srgbClr val="000000"/>
                </a:solidFill>
                <a:latin typeface="Times New Roman Bold"/>
                <a:hlinkClick r:id="rId2" tooltip="http://tinyurl.com/bdeh9zr3http:/tinyurl.com/55bvfwufhttps:/tests.mettl.com/authenticateKey/92437794"/>
              </a:rPr>
              <a:t>https:/tests.mettl.com/authenticateKey/92437794</a:t>
            </a:r>
          </a:p>
        </p:txBody>
      </p:sp>
      <p:sp>
        <p:nvSpPr>
          <p:cNvPr id="3" name="TextBox 3"/>
          <p:cNvSpPr txBox="1"/>
          <p:nvPr/>
        </p:nvSpPr>
        <p:spPr>
          <a:xfrm>
            <a:off x="198234" y="1000125"/>
            <a:ext cx="16749659" cy="9798939"/>
          </a:xfrm>
          <a:prstGeom prst="rect">
            <a:avLst/>
          </a:prstGeom>
        </p:spPr>
        <p:txBody>
          <a:bodyPr lIns="0" tIns="0" rIns="0" bIns="0" rtlCol="0" anchor="t">
            <a:spAutoFit/>
          </a:bodyPr>
          <a:lstStyle/>
          <a:p>
            <a:pPr algn="just">
              <a:lnSpc>
                <a:spcPts val="3887"/>
              </a:lnSpc>
              <a:spcBef>
                <a:spcPct val="0"/>
              </a:spcBef>
            </a:pPr>
            <a:r>
              <a:rPr lang="en-US" sz="3599" spc="-21">
                <a:solidFill>
                  <a:srgbClr val="000000"/>
                </a:solidFill>
                <a:latin typeface="Times New Roman Light"/>
              </a:rPr>
              <a:t>#include &lt;stdio.h&gt;</a:t>
            </a:r>
          </a:p>
          <a:p>
            <a:pPr algn="just">
              <a:lnSpc>
                <a:spcPts val="3887"/>
              </a:lnSpc>
              <a:spcBef>
                <a:spcPct val="0"/>
              </a:spcBef>
            </a:pPr>
            <a:r>
              <a:rPr lang="en-US" sz="3599" spc="-21">
                <a:solidFill>
                  <a:srgbClr val="000000"/>
                </a:solidFill>
                <a:latin typeface="Times New Roman Light"/>
              </a:rPr>
              <a:t>#include &lt;math.h&gt;</a:t>
            </a:r>
          </a:p>
          <a:p>
            <a:pPr algn="just">
              <a:lnSpc>
                <a:spcPts val="3887"/>
              </a:lnSpc>
              <a:spcBef>
                <a:spcPct val="0"/>
              </a:spcBef>
            </a:pPr>
            <a:r>
              <a:rPr lang="en-US" sz="3599" spc="-21">
                <a:solidFill>
                  <a:srgbClr val="000000"/>
                </a:solidFill>
                <a:latin typeface="Times New Roman Light"/>
              </a:rPr>
              <a:t>int main() {</a:t>
            </a:r>
          </a:p>
          <a:p>
            <a:pPr algn="just">
              <a:lnSpc>
                <a:spcPts val="3887"/>
              </a:lnSpc>
              <a:spcBef>
                <a:spcPct val="0"/>
              </a:spcBef>
            </a:pPr>
            <a:r>
              <a:rPr lang="en-US" sz="3599" spc="-21">
                <a:solidFill>
                  <a:srgbClr val="000000"/>
                </a:solidFill>
                <a:latin typeface="Times New Roman Light"/>
              </a:rPr>
              <a:t>    int n1 = 153, originalno = n1, count = 0, temp = n1;   </a:t>
            </a:r>
          </a:p>
          <a:p>
            <a:pPr algn="just">
              <a:lnSpc>
                <a:spcPts val="3887"/>
              </a:lnSpc>
              <a:spcBef>
                <a:spcPct val="0"/>
              </a:spcBef>
            </a:pPr>
            <a:r>
              <a:rPr lang="en-US" sz="3599" spc="-21">
                <a:solidFill>
                  <a:srgbClr val="000000"/>
                </a:solidFill>
                <a:latin typeface="Times New Roman Light"/>
              </a:rPr>
              <a:t>    while (temp != 0) {</a:t>
            </a:r>
          </a:p>
          <a:p>
            <a:pPr algn="just">
              <a:lnSpc>
                <a:spcPts val="3887"/>
              </a:lnSpc>
              <a:spcBef>
                <a:spcPct val="0"/>
              </a:spcBef>
            </a:pPr>
            <a:r>
              <a:rPr lang="en-US" sz="3599" spc="-21">
                <a:solidFill>
                  <a:srgbClr val="000000"/>
                </a:solidFill>
                <a:latin typeface="Times New Roman Light"/>
              </a:rPr>
              <a:t>        count++;</a:t>
            </a:r>
          </a:p>
          <a:p>
            <a:pPr algn="just">
              <a:lnSpc>
                <a:spcPts val="3887"/>
              </a:lnSpc>
              <a:spcBef>
                <a:spcPct val="0"/>
              </a:spcBef>
            </a:pPr>
            <a:r>
              <a:rPr lang="en-US" sz="3599" spc="-21">
                <a:solidFill>
                  <a:srgbClr val="000000"/>
                </a:solidFill>
                <a:latin typeface="Times New Roman Light"/>
              </a:rPr>
              <a:t>        temp = temp / 10;    }</a:t>
            </a:r>
          </a:p>
          <a:p>
            <a:pPr algn="just">
              <a:lnSpc>
                <a:spcPts val="3887"/>
              </a:lnSpc>
              <a:spcBef>
                <a:spcPct val="0"/>
              </a:spcBef>
            </a:pPr>
            <a:r>
              <a:rPr lang="en-US" sz="3599" spc="-21">
                <a:solidFill>
                  <a:srgbClr val="000000"/>
                </a:solidFill>
                <a:latin typeface="Times New Roman Light"/>
              </a:rPr>
              <a:t>    int sumofpower = 0; int n = n1;                </a:t>
            </a:r>
          </a:p>
          <a:p>
            <a:pPr algn="just">
              <a:lnSpc>
                <a:spcPts val="3887"/>
              </a:lnSpc>
              <a:spcBef>
                <a:spcPct val="0"/>
              </a:spcBef>
            </a:pPr>
            <a:r>
              <a:rPr lang="en-US" sz="3599" spc="-21">
                <a:solidFill>
                  <a:srgbClr val="000000"/>
                </a:solidFill>
                <a:latin typeface="Times New Roman Light"/>
              </a:rPr>
              <a:t>    while (n != 0) {</a:t>
            </a:r>
          </a:p>
          <a:p>
            <a:pPr algn="just">
              <a:lnSpc>
                <a:spcPts val="3887"/>
              </a:lnSpc>
              <a:spcBef>
                <a:spcPct val="0"/>
              </a:spcBef>
            </a:pPr>
            <a:r>
              <a:rPr lang="en-US" sz="3599" spc="-21">
                <a:solidFill>
                  <a:srgbClr val="000000"/>
                </a:solidFill>
                <a:latin typeface="Times New Roman Light"/>
              </a:rPr>
              <a:t>        int digit = n % 10;</a:t>
            </a:r>
          </a:p>
          <a:p>
            <a:pPr algn="just">
              <a:lnSpc>
                <a:spcPts val="3887"/>
              </a:lnSpc>
              <a:spcBef>
                <a:spcPct val="0"/>
              </a:spcBef>
            </a:pPr>
            <a:r>
              <a:rPr lang="en-US" sz="3599" spc="-21">
                <a:solidFill>
                  <a:srgbClr val="000000"/>
                </a:solidFill>
                <a:latin typeface="Times New Roman Light"/>
              </a:rPr>
              <a:t>        sumofpower += pow(digit, count); </a:t>
            </a:r>
          </a:p>
          <a:p>
            <a:pPr algn="just">
              <a:lnSpc>
                <a:spcPts val="3887"/>
              </a:lnSpc>
              <a:spcBef>
                <a:spcPct val="0"/>
              </a:spcBef>
            </a:pPr>
            <a:r>
              <a:rPr lang="en-US" sz="3599" spc="-21">
                <a:solidFill>
                  <a:srgbClr val="000000"/>
                </a:solidFill>
                <a:latin typeface="Times New Roman Light"/>
              </a:rPr>
              <a:t>        n /= 10;        </a:t>
            </a:r>
          </a:p>
          <a:p>
            <a:pPr algn="just">
              <a:lnSpc>
                <a:spcPts val="3887"/>
              </a:lnSpc>
              <a:spcBef>
                <a:spcPct val="0"/>
              </a:spcBef>
            </a:pPr>
            <a:r>
              <a:rPr lang="en-US" sz="3599" spc="-21">
                <a:solidFill>
                  <a:srgbClr val="000000"/>
                </a:solidFill>
                <a:latin typeface="Times New Roman Light"/>
              </a:rPr>
              <a:t>}                  </a:t>
            </a:r>
          </a:p>
          <a:p>
            <a:pPr algn="just">
              <a:lnSpc>
                <a:spcPts val="3887"/>
              </a:lnSpc>
              <a:spcBef>
                <a:spcPct val="0"/>
              </a:spcBef>
            </a:pPr>
            <a:r>
              <a:rPr lang="en-US" sz="3599" spc="-21">
                <a:solidFill>
                  <a:srgbClr val="000000"/>
                </a:solidFill>
                <a:latin typeface="Times New Roman Light"/>
              </a:rPr>
              <a:t>    if (sumofpower == originalno) {</a:t>
            </a:r>
          </a:p>
          <a:p>
            <a:pPr algn="just">
              <a:lnSpc>
                <a:spcPts val="3887"/>
              </a:lnSpc>
              <a:spcBef>
                <a:spcPct val="0"/>
              </a:spcBef>
            </a:pPr>
            <a:r>
              <a:rPr lang="en-US" sz="3599" spc="-21">
                <a:solidFill>
                  <a:srgbClr val="000000"/>
                </a:solidFill>
                <a:latin typeface="Times New Roman Light"/>
              </a:rPr>
              <a:t>        printf("Yes, it is an Armstrong Number\n");</a:t>
            </a:r>
          </a:p>
          <a:p>
            <a:pPr algn="just">
              <a:lnSpc>
                <a:spcPts val="3887"/>
              </a:lnSpc>
              <a:spcBef>
                <a:spcPct val="0"/>
              </a:spcBef>
            </a:pPr>
            <a:r>
              <a:rPr lang="en-US" sz="3599" spc="-21">
                <a:solidFill>
                  <a:srgbClr val="000000"/>
                </a:solidFill>
                <a:latin typeface="Times New Roman Light"/>
              </a:rPr>
              <a:t>    } else {</a:t>
            </a:r>
          </a:p>
          <a:p>
            <a:pPr algn="just">
              <a:lnSpc>
                <a:spcPts val="3887"/>
              </a:lnSpc>
              <a:spcBef>
                <a:spcPct val="0"/>
              </a:spcBef>
            </a:pPr>
            <a:r>
              <a:rPr lang="en-US" sz="3599" spc="-21">
                <a:solidFill>
                  <a:srgbClr val="000000"/>
                </a:solidFill>
                <a:latin typeface="Times New Roman Light"/>
              </a:rPr>
              <a:t>        printf("No, it is not an Armstrong Number\n");    }</a:t>
            </a:r>
          </a:p>
          <a:p>
            <a:pPr algn="just">
              <a:lnSpc>
                <a:spcPts val="3887"/>
              </a:lnSpc>
              <a:spcBef>
                <a:spcPct val="0"/>
              </a:spcBef>
            </a:pPr>
            <a:r>
              <a:rPr lang="en-US" sz="3599" spc="-21">
                <a:solidFill>
                  <a:srgbClr val="000000"/>
                </a:solidFill>
                <a:latin typeface="Times New Roman Light"/>
              </a:rPr>
              <a:t>    return 0;</a:t>
            </a:r>
          </a:p>
          <a:p>
            <a:pPr algn="just">
              <a:lnSpc>
                <a:spcPts val="3887"/>
              </a:lnSpc>
              <a:spcBef>
                <a:spcPct val="0"/>
              </a:spcBef>
            </a:pPr>
            <a:r>
              <a:rPr lang="en-US" sz="3599" spc="-21">
                <a:solidFill>
                  <a:srgbClr val="000000"/>
                </a:solidFill>
                <a:latin typeface="Times New Roman Light"/>
              </a:rPr>
              <a:t>}</a:t>
            </a:r>
          </a:p>
          <a:p>
            <a:pPr algn="just">
              <a:lnSpc>
                <a:spcPts val="3887"/>
              </a:lnSpc>
              <a:spcBef>
                <a:spcPct val="0"/>
              </a:spcBef>
            </a:pPr>
            <a:endParaRPr lang="en-US" sz="3599" spc="-21">
              <a:solidFill>
                <a:srgbClr val="000000"/>
              </a:solidFill>
              <a:latin typeface="Times New Roman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57800" y="181126"/>
            <a:ext cx="5836974" cy="1062609"/>
          </a:xfrm>
          <a:prstGeom prst="rect">
            <a:avLst/>
          </a:prstGeom>
        </p:spPr>
        <p:txBody>
          <a:bodyPr lIns="0" tIns="0" rIns="0" bIns="0" rtlCol="0" anchor="t">
            <a:spAutoFit/>
          </a:bodyPr>
          <a:lstStyle/>
          <a:p>
            <a:pPr algn="ctr">
              <a:lnSpc>
                <a:spcPts val="7128"/>
              </a:lnSpc>
              <a:spcBef>
                <a:spcPct val="0"/>
              </a:spcBef>
            </a:pPr>
            <a:r>
              <a:rPr lang="en-US" sz="6600" spc="-40" dirty="0">
                <a:solidFill>
                  <a:srgbClr val="000000"/>
                </a:solidFill>
                <a:latin typeface="Times New Roman Light"/>
              </a:rPr>
              <a:t>Prime number</a:t>
            </a:r>
          </a:p>
        </p:txBody>
      </p:sp>
      <p:sp>
        <p:nvSpPr>
          <p:cNvPr id="3" name="TextBox 3"/>
          <p:cNvSpPr txBox="1"/>
          <p:nvPr/>
        </p:nvSpPr>
        <p:spPr>
          <a:xfrm>
            <a:off x="1028700" y="1243735"/>
            <a:ext cx="16230600" cy="9278493"/>
          </a:xfrm>
          <a:prstGeom prst="rect">
            <a:avLst/>
          </a:prstGeom>
        </p:spPr>
        <p:txBody>
          <a:bodyPr lIns="0" tIns="0" rIns="0" bIns="0" rtlCol="0" anchor="t">
            <a:spAutoFit/>
          </a:bodyPr>
          <a:lstStyle/>
          <a:p>
            <a:pPr algn="just">
              <a:lnSpc>
                <a:spcPts val="3456"/>
              </a:lnSpc>
              <a:spcBef>
                <a:spcPct val="0"/>
              </a:spcBef>
            </a:pPr>
            <a:r>
              <a:rPr lang="en-US" sz="3200" spc="-19">
                <a:solidFill>
                  <a:srgbClr val="000000"/>
                </a:solidFill>
                <a:latin typeface="Times New Roman Bold"/>
              </a:rPr>
              <a:t>BruteForce Approach:-</a:t>
            </a:r>
          </a:p>
          <a:p>
            <a:pPr algn="just">
              <a:lnSpc>
                <a:spcPts val="3456"/>
              </a:lnSpc>
              <a:spcBef>
                <a:spcPct val="0"/>
              </a:spcBef>
            </a:pPr>
            <a:r>
              <a:rPr lang="en-US" sz="3200" spc="-19">
                <a:solidFill>
                  <a:srgbClr val="000000"/>
                </a:solidFill>
                <a:latin typeface="Times New Roman Light"/>
              </a:rPr>
              <a:t>#include &lt;stdio.h&gt;</a:t>
            </a:r>
          </a:p>
          <a:p>
            <a:pPr algn="just">
              <a:lnSpc>
                <a:spcPts val="3456"/>
              </a:lnSpc>
              <a:spcBef>
                <a:spcPct val="0"/>
              </a:spcBef>
            </a:pPr>
            <a:r>
              <a:rPr lang="en-US" sz="3200" spc="-19">
                <a:solidFill>
                  <a:srgbClr val="000000"/>
                </a:solidFill>
                <a:latin typeface="Times New Roman Light"/>
              </a:rPr>
              <a:t>int main() {</a:t>
            </a:r>
          </a:p>
          <a:p>
            <a:pPr algn="just">
              <a:lnSpc>
                <a:spcPts val="3456"/>
              </a:lnSpc>
              <a:spcBef>
                <a:spcPct val="0"/>
              </a:spcBef>
            </a:pPr>
            <a:r>
              <a:rPr lang="en-US" sz="3200" spc="-19">
                <a:solidFill>
                  <a:srgbClr val="000000"/>
                </a:solidFill>
                <a:latin typeface="Times New Roman Light"/>
              </a:rPr>
              <a:t>    int n; printf("Enter a number\n");   scanf("%d",&amp;n);</a:t>
            </a:r>
          </a:p>
          <a:p>
            <a:pPr algn="just">
              <a:lnSpc>
                <a:spcPts val="3456"/>
              </a:lnSpc>
              <a:spcBef>
                <a:spcPct val="0"/>
              </a:spcBef>
            </a:pPr>
            <a:r>
              <a:rPr lang="en-US" sz="3200" spc="-19">
                <a:solidFill>
                  <a:srgbClr val="000000"/>
                </a:solidFill>
                <a:latin typeface="Times New Roman Light"/>
              </a:rPr>
              <a:t>    int isPrime = 1;                                      </a:t>
            </a:r>
          </a:p>
          <a:p>
            <a:pPr algn="just">
              <a:lnSpc>
                <a:spcPts val="3456"/>
              </a:lnSpc>
              <a:spcBef>
                <a:spcPct val="0"/>
              </a:spcBef>
            </a:pPr>
            <a:r>
              <a:rPr lang="en-US" sz="3200" spc="-19">
                <a:solidFill>
                  <a:srgbClr val="000000"/>
                </a:solidFill>
                <a:latin typeface="Times New Roman Light"/>
              </a:rPr>
              <a:t>    if (n &lt;= 1) {</a:t>
            </a:r>
          </a:p>
          <a:p>
            <a:pPr algn="just">
              <a:lnSpc>
                <a:spcPts val="3456"/>
              </a:lnSpc>
              <a:spcBef>
                <a:spcPct val="0"/>
              </a:spcBef>
            </a:pPr>
            <a:r>
              <a:rPr lang="en-US" sz="3200" spc="-19">
                <a:solidFill>
                  <a:srgbClr val="000000"/>
                </a:solidFill>
                <a:latin typeface="Times New Roman Light"/>
              </a:rPr>
              <a:t>        isPrime = 0;                                            </a:t>
            </a:r>
          </a:p>
          <a:p>
            <a:pPr algn="just">
              <a:lnSpc>
                <a:spcPts val="3456"/>
              </a:lnSpc>
              <a:spcBef>
                <a:spcPct val="0"/>
              </a:spcBef>
            </a:pPr>
            <a:r>
              <a:rPr lang="en-US" sz="3200" spc="-19">
                <a:solidFill>
                  <a:srgbClr val="000000"/>
                </a:solidFill>
                <a:latin typeface="Times New Roman Light"/>
              </a:rPr>
              <a:t>    } else {</a:t>
            </a:r>
          </a:p>
          <a:p>
            <a:pPr algn="just">
              <a:lnSpc>
                <a:spcPts val="3456"/>
              </a:lnSpc>
              <a:spcBef>
                <a:spcPct val="0"/>
              </a:spcBef>
            </a:pPr>
            <a:r>
              <a:rPr lang="en-US" sz="3200" spc="-19">
                <a:solidFill>
                  <a:srgbClr val="000000"/>
                </a:solidFill>
                <a:latin typeface="Times New Roman Light"/>
              </a:rPr>
              <a:t>        for (int i = 2; i &lt; n; i++) {</a:t>
            </a:r>
          </a:p>
          <a:p>
            <a:pPr algn="just">
              <a:lnSpc>
                <a:spcPts val="3456"/>
              </a:lnSpc>
              <a:spcBef>
                <a:spcPct val="0"/>
              </a:spcBef>
            </a:pPr>
            <a:r>
              <a:rPr lang="en-US" sz="3200" spc="-19">
                <a:solidFill>
                  <a:srgbClr val="000000"/>
                </a:solidFill>
                <a:latin typeface="Times New Roman Light"/>
              </a:rPr>
              <a:t>            if (n % i == 0) {</a:t>
            </a:r>
          </a:p>
          <a:p>
            <a:pPr algn="just">
              <a:lnSpc>
                <a:spcPts val="3456"/>
              </a:lnSpc>
              <a:spcBef>
                <a:spcPct val="0"/>
              </a:spcBef>
            </a:pPr>
            <a:r>
              <a:rPr lang="en-US" sz="3200" spc="-19">
                <a:solidFill>
                  <a:srgbClr val="000000"/>
                </a:solidFill>
                <a:latin typeface="Times New Roman Light"/>
              </a:rPr>
              <a:t>                isPrime = 0;                                        </a:t>
            </a:r>
          </a:p>
          <a:p>
            <a:pPr algn="just">
              <a:lnSpc>
                <a:spcPts val="3456"/>
              </a:lnSpc>
              <a:spcBef>
                <a:spcPct val="0"/>
              </a:spcBef>
            </a:pPr>
            <a:r>
              <a:rPr lang="en-US" sz="3200" spc="-19">
                <a:solidFill>
                  <a:srgbClr val="000000"/>
                </a:solidFill>
                <a:latin typeface="Times New Roman Light"/>
              </a:rPr>
              <a:t>                break;                                                  </a:t>
            </a:r>
          </a:p>
          <a:p>
            <a:pPr algn="just">
              <a:lnSpc>
                <a:spcPts val="3456"/>
              </a:lnSpc>
              <a:spcBef>
                <a:spcPct val="0"/>
              </a:spcBef>
            </a:pPr>
            <a:r>
              <a:rPr lang="en-US" sz="3200" spc="-19">
                <a:solidFill>
                  <a:srgbClr val="000000"/>
                </a:solidFill>
                <a:latin typeface="Times New Roman Light"/>
              </a:rPr>
              <a:t>            }     }    }</a:t>
            </a:r>
          </a:p>
          <a:p>
            <a:pPr algn="just">
              <a:lnSpc>
                <a:spcPts val="3456"/>
              </a:lnSpc>
              <a:spcBef>
                <a:spcPct val="0"/>
              </a:spcBef>
            </a:pPr>
            <a:r>
              <a:rPr lang="en-US" sz="3200" spc="-19">
                <a:solidFill>
                  <a:srgbClr val="000000"/>
                </a:solidFill>
                <a:latin typeface="Times New Roman Light"/>
              </a:rPr>
              <a:t>  if (isPrime == 1) {</a:t>
            </a:r>
          </a:p>
          <a:p>
            <a:pPr algn="just">
              <a:lnSpc>
                <a:spcPts val="3456"/>
              </a:lnSpc>
              <a:spcBef>
                <a:spcPct val="0"/>
              </a:spcBef>
            </a:pPr>
            <a:r>
              <a:rPr lang="en-US" sz="3200" spc="-19">
                <a:solidFill>
                  <a:srgbClr val="000000"/>
                </a:solidFill>
                <a:latin typeface="Times New Roman Light"/>
              </a:rPr>
              <a:t>        printf("Prime Number\n");</a:t>
            </a:r>
          </a:p>
          <a:p>
            <a:pPr algn="just">
              <a:lnSpc>
                <a:spcPts val="3456"/>
              </a:lnSpc>
              <a:spcBef>
                <a:spcPct val="0"/>
              </a:spcBef>
            </a:pPr>
            <a:r>
              <a:rPr lang="en-US" sz="3200" spc="-19">
                <a:solidFill>
                  <a:srgbClr val="000000"/>
                </a:solidFill>
                <a:latin typeface="Times New Roman Light"/>
              </a:rPr>
              <a:t>    } else {</a:t>
            </a:r>
          </a:p>
          <a:p>
            <a:pPr algn="just">
              <a:lnSpc>
                <a:spcPts val="3456"/>
              </a:lnSpc>
              <a:spcBef>
                <a:spcPct val="0"/>
              </a:spcBef>
            </a:pPr>
            <a:r>
              <a:rPr lang="en-US" sz="3200" spc="-19">
                <a:solidFill>
                  <a:srgbClr val="000000"/>
                </a:solidFill>
                <a:latin typeface="Times New Roman Light"/>
              </a:rPr>
              <a:t>        printf("Non Prime Number\n");</a:t>
            </a:r>
          </a:p>
          <a:p>
            <a:pPr algn="just">
              <a:lnSpc>
                <a:spcPts val="3456"/>
              </a:lnSpc>
              <a:spcBef>
                <a:spcPct val="0"/>
              </a:spcBef>
            </a:pPr>
            <a:r>
              <a:rPr lang="en-US" sz="3200" spc="-19">
                <a:solidFill>
                  <a:srgbClr val="000000"/>
                </a:solidFill>
                <a:latin typeface="Times New Roman Light"/>
              </a:rPr>
              <a:t>    }</a:t>
            </a:r>
          </a:p>
          <a:p>
            <a:pPr algn="just">
              <a:lnSpc>
                <a:spcPts val="3456"/>
              </a:lnSpc>
              <a:spcBef>
                <a:spcPct val="0"/>
              </a:spcBef>
            </a:pPr>
            <a:r>
              <a:rPr lang="en-US" sz="3200" spc="-19">
                <a:solidFill>
                  <a:srgbClr val="000000"/>
                </a:solidFill>
                <a:latin typeface="Times New Roman Light"/>
              </a:rPr>
              <a:t>    return 0;</a:t>
            </a:r>
          </a:p>
          <a:p>
            <a:pPr algn="just">
              <a:lnSpc>
                <a:spcPts val="3456"/>
              </a:lnSpc>
              <a:spcBef>
                <a:spcPct val="0"/>
              </a:spcBef>
            </a:pPr>
            <a:r>
              <a:rPr lang="en-US" sz="3200" spc="-19">
                <a:solidFill>
                  <a:srgbClr val="000000"/>
                </a:solidFill>
                <a:latin typeface="Times New Roman Light"/>
              </a:rPr>
              <a:t>}</a:t>
            </a:r>
          </a:p>
          <a:p>
            <a:pPr algn="just">
              <a:lnSpc>
                <a:spcPts val="3456"/>
              </a:lnSpc>
              <a:spcBef>
                <a:spcPct val="0"/>
              </a:spcBef>
            </a:pPr>
            <a:endParaRPr lang="en-US" sz="3200" spc="-19">
              <a:solidFill>
                <a:srgbClr val="000000"/>
              </a:solidFill>
              <a:latin typeface="Times New Roman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8637" y="-38100"/>
            <a:ext cx="8515279" cy="10389108"/>
          </a:xfrm>
          <a:prstGeom prst="rect">
            <a:avLst/>
          </a:prstGeom>
        </p:spPr>
        <p:txBody>
          <a:bodyPr lIns="0" tIns="0" rIns="0" bIns="0" rtlCol="0" anchor="t">
            <a:spAutoFit/>
          </a:bodyPr>
          <a:lstStyle/>
          <a:p>
            <a:pPr algn="just">
              <a:lnSpc>
                <a:spcPts val="4536"/>
              </a:lnSpc>
              <a:spcBef>
                <a:spcPct val="0"/>
              </a:spcBef>
            </a:pPr>
            <a:r>
              <a:rPr lang="en-US" sz="4200" spc="-25">
                <a:solidFill>
                  <a:srgbClr val="000000"/>
                </a:solidFill>
                <a:latin typeface="Times New Roman Bold"/>
              </a:rPr>
              <a:t>Optimal Approach:-</a:t>
            </a:r>
          </a:p>
          <a:p>
            <a:pPr algn="just">
              <a:lnSpc>
                <a:spcPts val="4536"/>
              </a:lnSpc>
              <a:spcBef>
                <a:spcPct val="0"/>
              </a:spcBef>
            </a:pPr>
            <a:r>
              <a:rPr lang="en-US" sz="4200" spc="-25">
                <a:solidFill>
                  <a:srgbClr val="000000"/>
                </a:solidFill>
                <a:latin typeface="Times New Roman Light"/>
              </a:rPr>
              <a:t>#include &lt;stdio.h&gt;</a:t>
            </a:r>
          </a:p>
          <a:p>
            <a:pPr algn="just">
              <a:lnSpc>
                <a:spcPts val="4536"/>
              </a:lnSpc>
              <a:spcBef>
                <a:spcPct val="0"/>
              </a:spcBef>
            </a:pPr>
            <a:r>
              <a:rPr lang="en-US" sz="4200" spc="-25">
                <a:solidFill>
                  <a:srgbClr val="000000"/>
                </a:solidFill>
                <a:latin typeface="Times New Roman Light"/>
              </a:rPr>
              <a:t>#include &lt;math.h&gt;</a:t>
            </a:r>
          </a:p>
          <a:p>
            <a:pPr algn="just">
              <a:lnSpc>
                <a:spcPts val="4536"/>
              </a:lnSpc>
              <a:spcBef>
                <a:spcPct val="0"/>
              </a:spcBef>
            </a:pPr>
            <a:r>
              <a:rPr lang="en-US" sz="4200" spc="-25">
                <a:solidFill>
                  <a:srgbClr val="000000"/>
                </a:solidFill>
                <a:latin typeface="Times New Roman Light"/>
              </a:rPr>
              <a:t>int main() {</a:t>
            </a:r>
          </a:p>
          <a:p>
            <a:pPr algn="just">
              <a:lnSpc>
                <a:spcPts val="4536"/>
              </a:lnSpc>
              <a:spcBef>
                <a:spcPct val="0"/>
              </a:spcBef>
            </a:pPr>
            <a:r>
              <a:rPr lang="en-US" sz="4200" spc="-25">
                <a:solidFill>
                  <a:srgbClr val="000000"/>
                </a:solidFill>
                <a:latin typeface="Times New Roman Light"/>
              </a:rPr>
              <a:t>     int n; </a:t>
            </a:r>
          </a:p>
          <a:p>
            <a:pPr algn="just">
              <a:lnSpc>
                <a:spcPts val="4536"/>
              </a:lnSpc>
              <a:spcBef>
                <a:spcPct val="0"/>
              </a:spcBef>
            </a:pPr>
            <a:r>
              <a:rPr lang="en-US" sz="4200" spc="-25">
                <a:solidFill>
                  <a:srgbClr val="000000"/>
                </a:solidFill>
                <a:latin typeface="Times New Roman Light"/>
              </a:rPr>
              <a:t>printf("Enter a number\n"); </a:t>
            </a:r>
          </a:p>
          <a:p>
            <a:pPr algn="just">
              <a:lnSpc>
                <a:spcPts val="4536"/>
              </a:lnSpc>
              <a:spcBef>
                <a:spcPct val="0"/>
              </a:spcBef>
            </a:pPr>
            <a:r>
              <a:rPr lang="en-US" sz="4200" spc="-25">
                <a:solidFill>
                  <a:srgbClr val="000000"/>
                </a:solidFill>
                <a:latin typeface="Times New Roman Light"/>
              </a:rPr>
              <a:t>  scanf("%d",&amp;n);</a:t>
            </a:r>
          </a:p>
          <a:p>
            <a:pPr algn="just">
              <a:lnSpc>
                <a:spcPts val="4536"/>
              </a:lnSpc>
              <a:spcBef>
                <a:spcPct val="0"/>
              </a:spcBef>
            </a:pPr>
            <a:r>
              <a:rPr lang="en-US" sz="4200" spc="-25">
                <a:solidFill>
                  <a:srgbClr val="000000"/>
                </a:solidFill>
                <a:latin typeface="Times New Roman Light"/>
              </a:rPr>
              <a:t>    int isPrime = 1;</a:t>
            </a:r>
          </a:p>
          <a:p>
            <a:pPr algn="just">
              <a:lnSpc>
                <a:spcPts val="4536"/>
              </a:lnSpc>
              <a:spcBef>
                <a:spcPct val="0"/>
              </a:spcBef>
            </a:pPr>
            <a:r>
              <a:rPr lang="en-US" sz="4200" spc="-25">
                <a:solidFill>
                  <a:srgbClr val="000000"/>
                </a:solidFill>
                <a:latin typeface="Times New Roman Light"/>
              </a:rPr>
              <a:t>    if (n &lt;= 1) {</a:t>
            </a:r>
          </a:p>
          <a:p>
            <a:pPr algn="just">
              <a:lnSpc>
                <a:spcPts val="4536"/>
              </a:lnSpc>
              <a:spcBef>
                <a:spcPct val="0"/>
              </a:spcBef>
            </a:pPr>
            <a:r>
              <a:rPr lang="en-US" sz="4200" spc="-25">
                <a:solidFill>
                  <a:srgbClr val="000000"/>
                </a:solidFill>
                <a:latin typeface="Times New Roman Light"/>
              </a:rPr>
              <a:t>        isPrime = 0;</a:t>
            </a:r>
          </a:p>
          <a:p>
            <a:pPr algn="just">
              <a:lnSpc>
                <a:spcPts val="4536"/>
              </a:lnSpc>
              <a:spcBef>
                <a:spcPct val="0"/>
              </a:spcBef>
            </a:pPr>
            <a:r>
              <a:rPr lang="en-US" sz="4200" spc="-25">
                <a:solidFill>
                  <a:srgbClr val="000000"/>
                </a:solidFill>
                <a:latin typeface="Times New Roman Light"/>
              </a:rPr>
              <a:t>    } else {</a:t>
            </a:r>
          </a:p>
          <a:p>
            <a:pPr algn="just">
              <a:lnSpc>
                <a:spcPts val="4536"/>
              </a:lnSpc>
              <a:spcBef>
                <a:spcPct val="0"/>
              </a:spcBef>
            </a:pPr>
            <a:r>
              <a:rPr lang="en-US" sz="4200" spc="-25">
                <a:solidFill>
                  <a:srgbClr val="000000"/>
                </a:solidFill>
                <a:latin typeface="Times New Roman Light"/>
              </a:rPr>
              <a:t>        for (int i = 2; i &lt;= sqrt(n); i++) {</a:t>
            </a:r>
          </a:p>
          <a:p>
            <a:pPr algn="just">
              <a:lnSpc>
                <a:spcPts val="4536"/>
              </a:lnSpc>
              <a:spcBef>
                <a:spcPct val="0"/>
              </a:spcBef>
            </a:pPr>
            <a:r>
              <a:rPr lang="en-US" sz="4200" spc="-25">
                <a:solidFill>
                  <a:srgbClr val="000000"/>
                </a:solidFill>
                <a:latin typeface="Times New Roman Light"/>
              </a:rPr>
              <a:t>            if (n % i == 0) {</a:t>
            </a:r>
          </a:p>
          <a:p>
            <a:pPr algn="just">
              <a:lnSpc>
                <a:spcPts val="4536"/>
              </a:lnSpc>
              <a:spcBef>
                <a:spcPct val="0"/>
              </a:spcBef>
            </a:pPr>
            <a:r>
              <a:rPr lang="en-US" sz="4200" spc="-25">
                <a:solidFill>
                  <a:srgbClr val="000000"/>
                </a:solidFill>
                <a:latin typeface="Times New Roman Light"/>
              </a:rPr>
              <a:t>                isPrime = 0;                        </a:t>
            </a:r>
          </a:p>
          <a:p>
            <a:pPr algn="just">
              <a:lnSpc>
                <a:spcPts val="4536"/>
              </a:lnSpc>
              <a:spcBef>
                <a:spcPct val="0"/>
              </a:spcBef>
            </a:pPr>
            <a:r>
              <a:rPr lang="en-US" sz="4200" spc="-25">
                <a:solidFill>
                  <a:srgbClr val="000000"/>
                </a:solidFill>
                <a:latin typeface="Times New Roman Light"/>
              </a:rPr>
              <a:t>                break;                                </a:t>
            </a:r>
          </a:p>
          <a:p>
            <a:pPr algn="just">
              <a:lnSpc>
                <a:spcPts val="4536"/>
              </a:lnSpc>
              <a:spcBef>
                <a:spcPct val="0"/>
              </a:spcBef>
            </a:pPr>
            <a:r>
              <a:rPr lang="en-US" sz="4200" spc="-25">
                <a:solidFill>
                  <a:srgbClr val="000000"/>
                </a:solidFill>
                <a:latin typeface="Times New Roman Light"/>
              </a:rPr>
              <a:t>            }</a:t>
            </a:r>
          </a:p>
          <a:p>
            <a:pPr algn="just">
              <a:lnSpc>
                <a:spcPts val="4536"/>
              </a:lnSpc>
              <a:spcBef>
                <a:spcPct val="0"/>
              </a:spcBef>
            </a:pPr>
            <a:r>
              <a:rPr lang="en-US" sz="4200" spc="-25">
                <a:solidFill>
                  <a:srgbClr val="000000"/>
                </a:solidFill>
                <a:latin typeface="Times New Roman Light"/>
              </a:rPr>
              <a:t>       } </a:t>
            </a:r>
          </a:p>
          <a:p>
            <a:pPr algn="just">
              <a:lnSpc>
                <a:spcPts val="4536"/>
              </a:lnSpc>
              <a:spcBef>
                <a:spcPct val="0"/>
              </a:spcBef>
            </a:pPr>
            <a:r>
              <a:rPr lang="en-US" sz="4200" spc="-25">
                <a:solidFill>
                  <a:srgbClr val="000000"/>
                </a:solidFill>
                <a:latin typeface="Times New Roman Light"/>
              </a:rPr>
              <a:t>}</a:t>
            </a:r>
          </a:p>
          <a:p>
            <a:pPr algn="just">
              <a:lnSpc>
                <a:spcPts val="4536"/>
              </a:lnSpc>
              <a:spcBef>
                <a:spcPct val="0"/>
              </a:spcBef>
            </a:pPr>
            <a:r>
              <a:rPr lang="en-US" sz="4200" spc="-25">
                <a:solidFill>
                  <a:srgbClr val="000000"/>
                </a:solidFill>
                <a:latin typeface="Times New Roman Light"/>
              </a:rPr>
              <a:t>   </a:t>
            </a:r>
          </a:p>
        </p:txBody>
      </p:sp>
      <p:sp>
        <p:nvSpPr>
          <p:cNvPr id="3" name="TextBox 3"/>
          <p:cNvSpPr txBox="1"/>
          <p:nvPr/>
        </p:nvSpPr>
        <p:spPr>
          <a:xfrm>
            <a:off x="9450086" y="5995049"/>
            <a:ext cx="9144000" cy="4102608"/>
          </a:xfrm>
          <a:prstGeom prst="rect">
            <a:avLst/>
          </a:prstGeom>
        </p:spPr>
        <p:txBody>
          <a:bodyPr lIns="0" tIns="0" rIns="0" bIns="0" rtlCol="0" anchor="t">
            <a:spAutoFit/>
          </a:bodyPr>
          <a:lstStyle/>
          <a:p>
            <a:pPr algn="just">
              <a:lnSpc>
                <a:spcPts val="4536"/>
              </a:lnSpc>
              <a:spcBef>
                <a:spcPct val="0"/>
              </a:spcBef>
            </a:pPr>
            <a:r>
              <a:rPr lang="en-US" sz="4200" spc="-25">
                <a:solidFill>
                  <a:srgbClr val="000000"/>
                </a:solidFill>
                <a:latin typeface="Times New Roman Light"/>
              </a:rPr>
              <a:t> if (isPrime == 1) {</a:t>
            </a:r>
          </a:p>
          <a:p>
            <a:pPr algn="just">
              <a:lnSpc>
                <a:spcPts val="4536"/>
              </a:lnSpc>
              <a:spcBef>
                <a:spcPct val="0"/>
              </a:spcBef>
            </a:pPr>
            <a:r>
              <a:rPr lang="en-US" sz="4200" spc="-25">
                <a:solidFill>
                  <a:srgbClr val="000000"/>
                </a:solidFill>
                <a:latin typeface="Times New Roman Light"/>
              </a:rPr>
              <a:t>        printf("Prime Number\n");</a:t>
            </a:r>
          </a:p>
          <a:p>
            <a:pPr algn="just">
              <a:lnSpc>
                <a:spcPts val="4536"/>
              </a:lnSpc>
              <a:spcBef>
                <a:spcPct val="0"/>
              </a:spcBef>
            </a:pPr>
            <a:r>
              <a:rPr lang="en-US" sz="4200" spc="-25">
                <a:solidFill>
                  <a:srgbClr val="000000"/>
                </a:solidFill>
                <a:latin typeface="Times New Roman Light"/>
              </a:rPr>
              <a:t>    } else {</a:t>
            </a:r>
          </a:p>
          <a:p>
            <a:pPr algn="just">
              <a:lnSpc>
                <a:spcPts val="4536"/>
              </a:lnSpc>
              <a:spcBef>
                <a:spcPct val="0"/>
              </a:spcBef>
            </a:pPr>
            <a:r>
              <a:rPr lang="en-US" sz="4200" spc="-25">
                <a:solidFill>
                  <a:srgbClr val="000000"/>
                </a:solidFill>
                <a:latin typeface="Times New Roman Light"/>
              </a:rPr>
              <a:t>        printf("Non Prime Number\n");</a:t>
            </a:r>
          </a:p>
          <a:p>
            <a:pPr algn="just">
              <a:lnSpc>
                <a:spcPts val="4536"/>
              </a:lnSpc>
              <a:spcBef>
                <a:spcPct val="0"/>
              </a:spcBef>
            </a:pPr>
            <a:r>
              <a:rPr lang="en-US" sz="4200" spc="-25">
                <a:solidFill>
                  <a:srgbClr val="000000"/>
                </a:solidFill>
                <a:latin typeface="Times New Roman Light"/>
              </a:rPr>
              <a:t>    }</a:t>
            </a:r>
          </a:p>
          <a:p>
            <a:pPr algn="just">
              <a:lnSpc>
                <a:spcPts val="4536"/>
              </a:lnSpc>
              <a:spcBef>
                <a:spcPct val="0"/>
              </a:spcBef>
            </a:pPr>
            <a:r>
              <a:rPr lang="en-US" sz="4200" spc="-25">
                <a:solidFill>
                  <a:srgbClr val="000000"/>
                </a:solidFill>
                <a:latin typeface="Times New Roman Light"/>
              </a:rPr>
              <a:t>    return 0;</a:t>
            </a:r>
          </a:p>
          <a:p>
            <a:pPr algn="just">
              <a:lnSpc>
                <a:spcPts val="4536"/>
              </a:lnSpc>
              <a:spcBef>
                <a:spcPct val="0"/>
              </a:spcBef>
            </a:pPr>
            <a:r>
              <a:rPr lang="en-US" sz="4200" spc="-25">
                <a:solidFill>
                  <a:srgbClr val="000000"/>
                </a:solidFill>
                <a:latin typeface="Times New Roman Light"/>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53093" y="475298"/>
            <a:ext cx="5532187" cy="916305"/>
          </a:xfrm>
          <a:prstGeom prst="rect">
            <a:avLst/>
          </a:prstGeom>
        </p:spPr>
        <p:txBody>
          <a:bodyPr lIns="0" tIns="0" rIns="0" bIns="0" rtlCol="0" anchor="t">
            <a:spAutoFit/>
          </a:bodyPr>
          <a:lstStyle/>
          <a:p>
            <a:pPr>
              <a:lnSpc>
                <a:spcPts val="6719"/>
              </a:lnSpc>
              <a:spcBef>
                <a:spcPct val="0"/>
              </a:spcBef>
            </a:pPr>
            <a:r>
              <a:rPr lang="en-US" sz="4800">
                <a:solidFill>
                  <a:srgbClr val="000000"/>
                </a:solidFill>
                <a:latin typeface="Times New Roman Bold"/>
              </a:rPr>
              <a:t>Characteristics</a:t>
            </a:r>
          </a:p>
        </p:txBody>
      </p:sp>
      <p:sp>
        <p:nvSpPr>
          <p:cNvPr id="3" name="TextBox 3"/>
          <p:cNvSpPr txBox="1"/>
          <p:nvPr/>
        </p:nvSpPr>
        <p:spPr>
          <a:xfrm>
            <a:off x="780067" y="1857216"/>
            <a:ext cx="16971637" cy="7935595"/>
          </a:xfrm>
          <a:prstGeom prst="rect">
            <a:avLst/>
          </a:prstGeom>
        </p:spPr>
        <p:txBody>
          <a:bodyPr lIns="0" tIns="0" rIns="0" bIns="0" rtlCol="0" anchor="t">
            <a:spAutoFit/>
          </a:bodyPr>
          <a:lstStyle/>
          <a:p>
            <a:pPr marL="798829" lvl="1" indent="-399415">
              <a:lnSpc>
                <a:spcPts val="5179"/>
              </a:lnSpc>
              <a:buFont typeface="Arial"/>
              <a:buChar char="•"/>
            </a:pPr>
            <a:r>
              <a:rPr lang="en-US" sz="3699">
                <a:solidFill>
                  <a:srgbClr val="000000"/>
                </a:solidFill>
                <a:latin typeface="Times New Roman"/>
              </a:rPr>
              <a:t>Every C program must have main() function.</a:t>
            </a:r>
          </a:p>
          <a:p>
            <a:pPr marL="798829" lvl="1" indent="-399415" algn="just">
              <a:lnSpc>
                <a:spcPts val="5179"/>
              </a:lnSpc>
              <a:buFont typeface="Arial"/>
              <a:buChar char="•"/>
            </a:pPr>
            <a:r>
              <a:rPr lang="en-US" sz="3699">
                <a:solidFill>
                  <a:srgbClr val="000000"/>
                </a:solidFill>
                <a:latin typeface="Times New Roman"/>
              </a:rPr>
              <a:t>main() indicates the starting of C program and all the statements must be enclosed with in the curly braces.</a:t>
            </a:r>
          </a:p>
          <a:p>
            <a:pPr marL="798829" lvl="1" indent="-399415">
              <a:lnSpc>
                <a:spcPts val="5179"/>
              </a:lnSpc>
              <a:buFont typeface="Arial"/>
              <a:buChar char="•"/>
            </a:pPr>
            <a:r>
              <a:rPr lang="en-US" sz="3699">
                <a:solidFill>
                  <a:srgbClr val="000000"/>
                </a:solidFill>
                <a:latin typeface="Times New Roman"/>
              </a:rPr>
              <a:t>C is a case-sensitive language.</a:t>
            </a:r>
          </a:p>
          <a:p>
            <a:pPr>
              <a:lnSpc>
                <a:spcPts val="5179"/>
              </a:lnSpc>
            </a:pPr>
            <a:endParaRPr lang="en-US" sz="3699">
              <a:solidFill>
                <a:srgbClr val="000000"/>
              </a:solidFill>
              <a:latin typeface="Times New Roman"/>
            </a:endParaRPr>
          </a:p>
          <a:p>
            <a:pPr marL="798829" lvl="1" indent="-399415">
              <a:lnSpc>
                <a:spcPts val="5179"/>
              </a:lnSpc>
              <a:buFont typeface="Arial"/>
              <a:buChar char="•"/>
            </a:pPr>
            <a:r>
              <a:rPr lang="en-US" sz="3699">
                <a:solidFill>
                  <a:srgbClr val="000000"/>
                </a:solidFill>
                <a:latin typeface="Times New Roman"/>
              </a:rPr>
              <a:t>The main features of the C language include:</a:t>
            </a:r>
          </a:p>
          <a:p>
            <a:pPr>
              <a:lnSpc>
                <a:spcPts val="5179"/>
              </a:lnSpc>
            </a:pPr>
            <a:endParaRPr lang="en-US" sz="3699">
              <a:solidFill>
                <a:srgbClr val="000000"/>
              </a:solidFill>
              <a:latin typeface="Times New Roman"/>
            </a:endParaRPr>
          </a:p>
          <a:p>
            <a:pPr marL="798829" lvl="1" indent="-399415">
              <a:lnSpc>
                <a:spcPts val="5179"/>
              </a:lnSpc>
              <a:buFont typeface="Arial"/>
              <a:buChar char="•"/>
            </a:pPr>
            <a:r>
              <a:rPr lang="en-US" sz="3699">
                <a:solidFill>
                  <a:srgbClr val="000000"/>
                </a:solidFill>
                <a:latin typeface="Times New Roman"/>
              </a:rPr>
              <a:t>General Purpose and Portable</a:t>
            </a:r>
          </a:p>
          <a:p>
            <a:pPr marL="798829" lvl="1" indent="-399415">
              <a:lnSpc>
                <a:spcPts val="5179"/>
              </a:lnSpc>
              <a:buFont typeface="Arial"/>
              <a:buChar char="•"/>
            </a:pPr>
            <a:r>
              <a:rPr lang="en-US" sz="3699">
                <a:solidFill>
                  <a:srgbClr val="000000"/>
                </a:solidFill>
                <a:latin typeface="Times New Roman"/>
              </a:rPr>
              <a:t>Low-level Memory Access</a:t>
            </a:r>
          </a:p>
          <a:p>
            <a:pPr marL="798829" lvl="1" indent="-399415">
              <a:lnSpc>
                <a:spcPts val="5179"/>
              </a:lnSpc>
              <a:buFont typeface="Arial"/>
              <a:buChar char="•"/>
            </a:pPr>
            <a:r>
              <a:rPr lang="en-US" sz="3699">
                <a:solidFill>
                  <a:srgbClr val="000000"/>
                </a:solidFill>
                <a:latin typeface="Times New Roman"/>
              </a:rPr>
              <a:t>Fast Speed</a:t>
            </a:r>
          </a:p>
          <a:p>
            <a:pPr marL="798829" lvl="1" indent="-399415">
              <a:lnSpc>
                <a:spcPts val="5179"/>
              </a:lnSpc>
              <a:buFont typeface="Arial"/>
              <a:buChar char="•"/>
            </a:pPr>
            <a:r>
              <a:rPr lang="en-US" sz="3699">
                <a:solidFill>
                  <a:srgbClr val="000000"/>
                </a:solidFill>
                <a:latin typeface="Times New Roman"/>
              </a:rPr>
              <a:t>Clean Syntax</a:t>
            </a:r>
          </a:p>
          <a:p>
            <a:pPr>
              <a:lnSpc>
                <a:spcPts val="5179"/>
              </a:lnSpc>
            </a:pPr>
            <a:endParaRPr lang="en-US" sz="3699">
              <a:solidFill>
                <a:srgbClr val="000000"/>
              </a:solidFill>
              <a:latin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68046" y="253953"/>
            <a:ext cx="2968671" cy="1062609"/>
          </a:xfrm>
          <a:prstGeom prst="rect">
            <a:avLst/>
          </a:prstGeom>
        </p:spPr>
        <p:txBody>
          <a:bodyPr lIns="0" tIns="0" rIns="0" bIns="0" rtlCol="0" anchor="t">
            <a:spAutoFit/>
          </a:bodyPr>
          <a:lstStyle/>
          <a:p>
            <a:pPr algn="ctr">
              <a:lnSpc>
                <a:spcPts val="7128"/>
              </a:lnSpc>
              <a:spcBef>
                <a:spcPct val="0"/>
              </a:spcBef>
            </a:pPr>
            <a:r>
              <a:rPr lang="en-US" sz="6600" spc="-40">
                <a:solidFill>
                  <a:srgbClr val="000000"/>
                </a:solidFill>
                <a:latin typeface="Times New Roman Bold"/>
              </a:rPr>
              <a:t>GCD</a:t>
            </a:r>
          </a:p>
        </p:txBody>
      </p:sp>
      <p:sp>
        <p:nvSpPr>
          <p:cNvPr id="3" name="TextBox 3"/>
          <p:cNvSpPr txBox="1"/>
          <p:nvPr/>
        </p:nvSpPr>
        <p:spPr>
          <a:xfrm>
            <a:off x="1312954" y="1278462"/>
            <a:ext cx="15144155" cy="8655177"/>
          </a:xfrm>
          <a:prstGeom prst="rect">
            <a:avLst/>
          </a:prstGeom>
        </p:spPr>
        <p:txBody>
          <a:bodyPr lIns="0" tIns="0" rIns="0" bIns="0" rtlCol="0" anchor="t">
            <a:spAutoFit/>
          </a:bodyPr>
          <a:lstStyle/>
          <a:p>
            <a:pPr algn="just">
              <a:lnSpc>
                <a:spcPts val="5184"/>
              </a:lnSpc>
              <a:spcBef>
                <a:spcPct val="0"/>
              </a:spcBef>
            </a:pPr>
            <a:r>
              <a:rPr lang="en-US" sz="4800" spc="-29">
                <a:solidFill>
                  <a:srgbClr val="000000"/>
                </a:solidFill>
                <a:latin typeface="Times New Roman Bold"/>
              </a:rPr>
              <a:t>Bruteforce approach:-</a:t>
            </a:r>
          </a:p>
          <a:p>
            <a:pPr algn="just">
              <a:lnSpc>
                <a:spcPts val="5184"/>
              </a:lnSpc>
              <a:spcBef>
                <a:spcPct val="0"/>
              </a:spcBef>
            </a:pPr>
            <a:r>
              <a:rPr lang="en-US" sz="4800" spc="-29">
                <a:solidFill>
                  <a:srgbClr val="000000"/>
                </a:solidFill>
                <a:latin typeface="Times New Roman Light"/>
              </a:rPr>
              <a:t>#include &lt;stdio.h&gt;</a:t>
            </a:r>
          </a:p>
          <a:p>
            <a:pPr algn="just">
              <a:lnSpc>
                <a:spcPts val="5184"/>
              </a:lnSpc>
              <a:spcBef>
                <a:spcPct val="0"/>
              </a:spcBef>
            </a:pPr>
            <a:r>
              <a:rPr lang="en-US" sz="4800" spc="-29">
                <a:solidFill>
                  <a:srgbClr val="000000"/>
                </a:solidFill>
                <a:latin typeface="Times New Roman Light"/>
              </a:rPr>
              <a:t>int main() {</a:t>
            </a:r>
          </a:p>
          <a:p>
            <a:pPr algn="just">
              <a:lnSpc>
                <a:spcPts val="5184"/>
              </a:lnSpc>
              <a:spcBef>
                <a:spcPct val="0"/>
              </a:spcBef>
            </a:pPr>
            <a:r>
              <a:rPr lang="en-US" sz="4800" spc="-29">
                <a:solidFill>
                  <a:srgbClr val="000000"/>
                </a:solidFill>
                <a:latin typeface="Times New Roman Light"/>
              </a:rPr>
              <a:t>    int num1 = 4, num2 = 8;</a:t>
            </a:r>
          </a:p>
          <a:p>
            <a:pPr algn="just">
              <a:lnSpc>
                <a:spcPts val="5184"/>
              </a:lnSpc>
              <a:spcBef>
                <a:spcPct val="0"/>
              </a:spcBef>
            </a:pPr>
            <a:r>
              <a:rPr lang="en-US" sz="4800" spc="-29">
                <a:solidFill>
                  <a:srgbClr val="000000"/>
                </a:solidFill>
                <a:latin typeface="Times New Roman Light"/>
              </a:rPr>
              <a:t>    int ans;</a:t>
            </a:r>
          </a:p>
          <a:p>
            <a:pPr algn="just">
              <a:lnSpc>
                <a:spcPts val="5184"/>
              </a:lnSpc>
              <a:spcBef>
                <a:spcPct val="0"/>
              </a:spcBef>
            </a:pPr>
            <a:r>
              <a:rPr lang="en-US" sz="4800" spc="-29">
                <a:solidFill>
                  <a:srgbClr val="000000"/>
                </a:solidFill>
                <a:latin typeface="Times New Roman Light"/>
              </a:rPr>
              <a:t>    for (int i = 1; i &lt;= (num1 &lt; num2 ? num1 : num2); i++) {</a:t>
            </a:r>
          </a:p>
          <a:p>
            <a:pPr algn="just">
              <a:lnSpc>
                <a:spcPts val="5184"/>
              </a:lnSpc>
              <a:spcBef>
                <a:spcPct val="0"/>
              </a:spcBef>
            </a:pPr>
            <a:r>
              <a:rPr lang="en-US" sz="4800" spc="-29">
                <a:solidFill>
                  <a:srgbClr val="000000"/>
                </a:solidFill>
                <a:latin typeface="Times New Roman Light"/>
              </a:rPr>
              <a:t>        if (num1 % i == 0 &amp;&amp; num2 % i == 0) {</a:t>
            </a:r>
          </a:p>
          <a:p>
            <a:pPr algn="just">
              <a:lnSpc>
                <a:spcPts val="5184"/>
              </a:lnSpc>
              <a:spcBef>
                <a:spcPct val="0"/>
              </a:spcBef>
            </a:pPr>
            <a:r>
              <a:rPr lang="en-US" sz="4800" spc="-29">
                <a:solidFill>
                  <a:srgbClr val="000000"/>
                </a:solidFill>
                <a:latin typeface="Times New Roman Light"/>
              </a:rPr>
              <a:t>            ans = i;</a:t>
            </a:r>
          </a:p>
          <a:p>
            <a:pPr algn="just">
              <a:lnSpc>
                <a:spcPts val="5184"/>
              </a:lnSpc>
              <a:spcBef>
                <a:spcPct val="0"/>
              </a:spcBef>
            </a:pPr>
            <a:r>
              <a:rPr lang="en-US" sz="4800" spc="-29">
                <a:solidFill>
                  <a:srgbClr val="000000"/>
                </a:solidFill>
                <a:latin typeface="Times New Roman Light"/>
              </a:rPr>
              <a:t>        }</a:t>
            </a:r>
          </a:p>
          <a:p>
            <a:pPr algn="just">
              <a:lnSpc>
                <a:spcPts val="5184"/>
              </a:lnSpc>
              <a:spcBef>
                <a:spcPct val="0"/>
              </a:spcBef>
            </a:pPr>
            <a:r>
              <a:rPr lang="en-US" sz="4800" spc="-29">
                <a:solidFill>
                  <a:srgbClr val="000000"/>
                </a:solidFill>
                <a:latin typeface="Times New Roman Light"/>
              </a:rPr>
              <a:t>    }</a:t>
            </a:r>
          </a:p>
          <a:p>
            <a:pPr algn="just">
              <a:lnSpc>
                <a:spcPts val="5184"/>
              </a:lnSpc>
              <a:spcBef>
                <a:spcPct val="0"/>
              </a:spcBef>
            </a:pPr>
            <a:r>
              <a:rPr lang="en-US" sz="4800" spc="-29">
                <a:solidFill>
                  <a:srgbClr val="000000"/>
                </a:solidFill>
                <a:latin typeface="Times New Roman Light"/>
              </a:rPr>
              <a:t>    printf("The GCD of the two numbers is %d\n", ans);</a:t>
            </a:r>
          </a:p>
          <a:p>
            <a:pPr algn="just">
              <a:lnSpc>
                <a:spcPts val="5184"/>
              </a:lnSpc>
              <a:spcBef>
                <a:spcPct val="0"/>
              </a:spcBef>
            </a:pPr>
            <a:r>
              <a:rPr lang="en-US" sz="4800" spc="-29">
                <a:solidFill>
                  <a:srgbClr val="000000"/>
                </a:solidFill>
                <a:latin typeface="Times New Roman Light"/>
              </a:rPr>
              <a:t>    return 0;</a:t>
            </a:r>
          </a:p>
          <a:p>
            <a:pPr algn="just">
              <a:lnSpc>
                <a:spcPts val="5184"/>
              </a:lnSpc>
              <a:spcBef>
                <a:spcPct val="0"/>
              </a:spcBef>
            </a:pPr>
            <a:r>
              <a:rPr lang="en-US" sz="4800" spc="-29">
                <a:solidFill>
                  <a:srgbClr val="000000"/>
                </a:solidFill>
                <a:latin typeface="Times New Roman Light"/>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8745" y="1249313"/>
            <a:ext cx="13418344" cy="7997952"/>
          </a:xfrm>
          <a:prstGeom prst="rect">
            <a:avLst/>
          </a:prstGeom>
        </p:spPr>
        <p:txBody>
          <a:bodyPr lIns="0" tIns="0" rIns="0" bIns="0" rtlCol="0" anchor="t">
            <a:spAutoFit/>
          </a:bodyPr>
          <a:lstStyle/>
          <a:p>
            <a:pPr algn="just">
              <a:lnSpc>
                <a:spcPts val="5183"/>
              </a:lnSpc>
              <a:spcBef>
                <a:spcPct val="0"/>
              </a:spcBef>
            </a:pPr>
            <a:r>
              <a:rPr lang="en-US" sz="4799" spc="-29">
                <a:solidFill>
                  <a:srgbClr val="000000"/>
                </a:solidFill>
                <a:latin typeface="Times New Roman Bold"/>
              </a:rPr>
              <a:t>Optimal approach:-</a:t>
            </a:r>
          </a:p>
          <a:p>
            <a:pPr algn="just">
              <a:lnSpc>
                <a:spcPts val="5183"/>
              </a:lnSpc>
              <a:spcBef>
                <a:spcPct val="0"/>
              </a:spcBef>
            </a:pPr>
            <a:r>
              <a:rPr lang="en-US" sz="4799" spc="-29">
                <a:solidFill>
                  <a:srgbClr val="000000"/>
                </a:solidFill>
                <a:latin typeface="Times New Roman Light"/>
              </a:rPr>
              <a:t>#include &lt;stdio.h&gt;</a:t>
            </a:r>
          </a:p>
          <a:p>
            <a:pPr algn="just">
              <a:lnSpc>
                <a:spcPts val="5183"/>
              </a:lnSpc>
              <a:spcBef>
                <a:spcPct val="0"/>
              </a:spcBef>
            </a:pPr>
            <a:r>
              <a:rPr lang="en-US" sz="4799" spc="-29">
                <a:solidFill>
                  <a:srgbClr val="000000"/>
                </a:solidFill>
                <a:latin typeface="Times New Roman Light"/>
              </a:rPr>
              <a:t>int main() {</a:t>
            </a:r>
          </a:p>
          <a:p>
            <a:pPr algn="just">
              <a:lnSpc>
                <a:spcPts val="5183"/>
              </a:lnSpc>
              <a:spcBef>
                <a:spcPct val="0"/>
              </a:spcBef>
            </a:pPr>
            <a:r>
              <a:rPr lang="en-US" sz="4799" spc="-29">
                <a:solidFill>
                  <a:srgbClr val="000000"/>
                </a:solidFill>
                <a:latin typeface="Times New Roman Light"/>
              </a:rPr>
              <a:t>    int a = 4, b = 8;</a:t>
            </a:r>
          </a:p>
          <a:p>
            <a:pPr algn="just">
              <a:lnSpc>
                <a:spcPts val="5183"/>
              </a:lnSpc>
              <a:spcBef>
                <a:spcPct val="0"/>
              </a:spcBef>
            </a:pPr>
            <a:r>
              <a:rPr lang="en-US" sz="4799" spc="-29">
                <a:solidFill>
                  <a:srgbClr val="000000"/>
                </a:solidFill>
                <a:latin typeface="Times New Roman Light"/>
              </a:rPr>
              <a:t>    while (b != 0) {</a:t>
            </a:r>
          </a:p>
          <a:p>
            <a:pPr algn="just">
              <a:lnSpc>
                <a:spcPts val="5183"/>
              </a:lnSpc>
              <a:spcBef>
                <a:spcPct val="0"/>
              </a:spcBef>
            </a:pPr>
            <a:r>
              <a:rPr lang="en-US" sz="4799" spc="-29">
                <a:solidFill>
                  <a:srgbClr val="000000"/>
                </a:solidFill>
                <a:latin typeface="Times New Roman Light"/>
              </a:rPr>
              <a:t>        int temp = b;</a:t>
            </a:r>
          </a:p>
          <a:p>
            <a:pPr algn="just">
              <a:lnSpc>
                <a:spcPts val="5183"/>
              </a:lnSpc>
              <a:spcBef>
                <a:spcPct val="0"/>
              </a:spcBef>
            </a:pPr>
            <a:r>
              <a:rPr lang="en-US" sz="4799" spc="-29">
                <a:solidFill>
                  <a:srgbClr val="000000"/>
                </a:solidFill>
                <a:latin typeface="Times New Roman Light"/>
              </a:rPr>
              <a:t>        b = a % b;</a:t>
            </a:r>
          </a:p>
          <a:p>
            <a:pPr algn="just">
              <a:lnSpc>
                <a:spcPts val="5183"/>
              </a:lnSpc>
              <a:spcBef>
                <a:spcPct val="0"/>
              </a:spcBef>
            </a:pPr>
            <a:r>
              <a:rPr lang="en-US" sz="4799" spc="-29">
                <a:solidFill>
                  <a:srgbClr val="000000"/>
                </a:solidFill>
                <a:latin typeface="Times New Roman Light"/>
              </a:rPr>
              <a:t>        a = temp;</a:t>
            </a:r>
          </a:p>
          <a:p>
            <a:pPr algn="just">
              <a:lnSpc>
                <a:spcPts val="5183"/>
              </a:lnSpc>
              <a:spcBef>
                <a:spcPct val="0"/>
              </a:spcBef>
            </a:pPr>
            <a:r>
              <a:rPr lang="en-US" sz="4799" spc="-29">
                <a:solidFill>
                  <a:srgbClr val="000000"/>
                </a:solidFill>
                <a:latin typeface="Times New Roman Light"/>
              </a:rPr>
              <a:t>    }</a:t>
            </a:r>
          </a:p>
          <a:p>
            <a:pPr algn="just">
              <a:lnSpc>
                <a:spcPts val="5183"/>
              </a:lnSpc>
              <a:spcBef>
                <a:spcPct val="0"/>
              </a:spcBef>
            </a:pPr>
            <a:r>
              <a:rPr lang="en-US" sz="4799" spc="-29">
                <a:solidFill>
                  <a:srgbClr val="000000"/>
                </a:solidFill>
                <a:latin typeface="Times New Roman Light"/>
              </a:rPr>
              <a:t>    printf("The GCD of the two numbers is %d\n", a);</a:t>
            </a:r>
          </a:p>
          <a:p>
            <a:pPr algn="just">
              <a:lnSpc>
                <a:spcPts val="5183"/>
              </a:lnSpc>
              <a:spcBef>
                <a:spcPct val="0"/>
              </a:spcBef>
            </a:pPr>
            <a:r>
              <a:rPr lang="en-US" sz="4799" spc="-29">
                <a:solidFill>
                  <a:srgbClr val="000000"/>
                </a:solidFill>
                <a:latin typeface="Times New Roman Light"/>
              </a:rPr>
              <a:t>    return 0;</a:t>
            </a:r>
          </a:p>
          <a:p>
            <a:pPr algn="just">
              <a:lnSpc>
                <a:spcPts val="5183"/>
              </a:lnSpc>
              <a:spcBef>
                <a:spcPct val="0"/>
              </a:spcBef>
            </a:pPr>
            <a:r>
              <a:rPr lang="en-US" sz="4799" spc="-29">
                <a:solidFill>
                  <a:srgbClr val="000000"/>
                </a:solidFill>
                <a:latin typeface="Times New Roman Light"/>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08675"/>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734825" y="4527550"/>
            <a:ext cx="15476053" cy="1222376"/>
          </a:xfrm>
          <a:prstGeom prst="rect">
            <a:avLst/>
          </a:prstGeom>
        </p:spPr>
        <p:txBody>
          <a:bodyPr lIns="0" tIns="0" rIns="0" bIns="0" rtlCol="0" anchor="t">
            <a:spAutoFit/>
          </a:bodyPr>
          <a:lstStyle/>
          <a:p>
            <a:pPr algn="ctr">
              <a:lnSpc>
                <a:spcPts val="8000"/>
              </a:lnSpc>
            </a:pPr>
            <a:r>
              <a:rPr lang="en-US" sz="8000">
                <a:solidFill>
                  <a:srgbClr val="000000"/>
                </a:solidFill>
                <a:latin typeface="Times New Roman Bold"/>
              </a:rPr>
              <a:t>CONDITIONAL STATEMENTS</a:t>
            </a:r>
          </a:p>
        </p:txBody>
      </p:sp>
      <p:sp>
        <p:nvSpPr>
          <p:cNvPr id="6" name="TextBox 6"/>
          <p:cNvSpPr txBox="1"/>
          <p:nvPr/>
        </p:nvSpPr>
        <p:spPr>
          <a:xfrm>
            <a:off x="6226952" y="5909768"/>
            <a:ext cx="6423458" cy="469900"/>
          </a:xfrm>
          <a:prstGeom prst="rect">
            <a:avLst/>
          </a:prstGeom>
        </p:spPr>
        <p:txBody>
          <a:bodyPr lIns="0" tIns="0" rIns="0" bIns="0" rtlCol="0" anchor="t">
            <a:spAutoFit/>
          </a:bodyPr>
          <a:lstStyle/>
          <a:p>
            <a:pPr algn="ctr">
              <a:lnSpc>
                <a:spcPts val="3499"/>
              </a:lnSpc>
            </a:pPr>
            <a:r>
              <a:rPr lang="en-US" sz="2499" spc="124">
                <a:solidFill>
                  <a:srgbClr val="000000"/>
                </a:solidFill>
                <a:latin typeface="Times New Roman"/>
              </a:rPr>
              <a:t>C Language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767826" y="238125"/>
            <a:ext cx="16230600" cy="9696450"/>
          </a:xfrm>
          <a:prstGeom prst="rect">
            <a:avLst/>
          </a:prstGeom>
        </p:spPr>
        <p:txBody>
          <a:bodyPr lIns="0" tIns="0" rIns="0" bIns="0" rtlCol="0" anchor="t">
            <a:spAutoFit/>
          </a:bodyPr>
          <a:lstStyle/>
          <a:p>
            <a:pPr algn="l">
              <a:lnSpc>
                <a:spcPts val="6713"/>
              </a:lnSpc>
            </a:pPr>
            <a:r>
              <a:rPr lang="en-US" sz="5594" dirty="0">
                <a:solidFill>
                  <a:srgbClr val="000000"/>
                </a:solidFill>
                <a:latin typeface="Times New Roman"/>
              </a:rPr>
              <a:t>C If Statement</a:t>
            </a:r>
          </a:p>
          <a:p>
            <a:pPr algn="l">
              <a:lnSpc>
                <a:spcPts val="5048"/>
              </a:lnSpc>
            </a:pPr>
            <a:endParaRPr lang="en-US" sz="5594" dirty="0">
              <a:solidFill>
                <a:srgbClr val="000000"/>
              </a:solidFill>
              <a:latin typeface="Times New Roman"/>
            </a:endParaRPr>
          </a:p>
          <a:p>
            <a:pPr algn="l">
              <a:lnSpc>
                <a:spcPts val="5381"/>
              </a:lnSpc>
            </a:pPr>
            <a:r>
              <a:rPr lang="en-US" sz="4484" dirty="0">
                <a:solidFill>
                  <a:srgbClr val="000000"/>
                </a:solidFill>
                <a:latin typeface="Times New Roman Bold"/>
              </a:rPr>
              <a:t>Syntax  :</a:t>
            </a:r>
          </a:p>
          <a:p>
            <a:pPr algn="l">
              <a:lnSpc>
                <a:spcPts val="4715"/>
              </a:lnSpc>
            </a:pPr>
            <a:r>
              <a:rPr lang="en-US" sz="3929" dirty="0">
                <a:solidFill>
                  <a:srgbClr val="000000"/>
                </a:solidFill>
                <a:latin typeface="Times New Roman"/>
              </a:rPr>
              <a:t>            if(test expression) </a:t>
            </a:r>
          </a:p>
          <a:p>
            <a:pPr algn="l">
              <a:lnSpc>
                <a:spcPts val="4715"/>
              </a:lnSpc>
            </a:pPr>
            <a:r>
              <a:rPr lang="en-US" sz="3929" dirty="0">
                <a:solidFill>
                  <a:srgbClr val="000000"/>
                </a:solidFill>
                <a:latin typeface="Times New Roman"/>
              </a:rPr>
              <a:t>           {</a:t>
            </a:r>
          </a:p>
          <a:p>
            <a:pPr algn="l">
              <a:lnSpc>
                <a:spcPts val="4715"/>
              </a:lnSpc>
            </a:pPr>
            <a:r>
              <a:rPr lang="en-US" sz="3929" dirty="0">
                <a:solidFill>
                  <a:srgbClr val="000000"/>
                </a:solidFill>
                <a:latin typeface="Times New Roman"/>
              </a:rPr>
              <a:t>                // code</a:t>
            </a:r>
          </a:p>
          <a:p>
            <a:pPr algn="l">
              <a:lnSpc>
                <a:spcPts val="4715"/>
              </a:lnSpc>
            </a:pPr>
            <a:r>
              <a:rPr lang="en-US" sz="3929" dirty="0">
                <a:solidFill>
                  <a:srgbClr val="000000"/>
                </a:solidFill>
                <a:latin typeface="Times New Roman"/>
              </a:rPr>
              <a:t>           } </a:t>
            </a:r>
          </a:p>
          <a:p>
            <a:pPr algn="l">
              <a:lnSpc>
                <a:spcPts val="5048"/>
              </a:lnSpc>
            </a:pPr>
            <a:endParaRPr lang="en-US" sz="3929" dirty="0">
              <a:solidFill>
                <a:srgbClr val="000000"/>
              </a:solidFill>
              <a:latin typeface="Times New Roman"/>
            </a:endParaRPr>
          </a:p>
          <a:p>
            <a:pPr algn="l">
              <a:lnSpc>
                <a:spcPts val="4715"/>
              </a:lnSpc>
            </a:pPr>
            <a:r>
              <a:rPr lang="en-US" sz="3929" dirty="0">
                <a:solidFill>
                  <a:srgbClr val="000000"/>
                </a:solidFill>
                <a:latin typeface="Times New Roman Bold"/>
              </a:rPr>
              <a:t>How If Statement Works?</a:t>
            </a:r>
          </a:p>
          <a:p>
            <a:pPr marL="761450" lvl="1" indent="-380725" algn="l">
              <a:lnSpc>
                <a:spcPts val="5048"/>
              </a:lnSpc>
              <a:buFont typeface="Arial"/>
              <a:buChar char="•"/>
            </a:pPr>
            <a:r>
              <a:rPr lang="en-US" sz="4207" dirty="0">
                <a:solidFill>
                  <a:srgbClr val="000000"/>
                </a:solidFill>
                <a:latin typeface="Times New Roman"/>
              </a:rPr>
              <a:t>	The if statement evaluates the test expression inside the      parenthesis</a:t>
            </a:r>
          </a:p>
          <a:p>
            <a:pPr marL="761450" lvl="1" indent="-380725" algn="l">
              <a:lnSpc>
                <a:spcPts val="5048"/>
              </a:lnSpc>
              <a:buFont typeface="Arial"/>
              <a:buChar char="•"/>
            </a:pPr>
            <a:r>
              <a:rPr lang="en-US" sz="4207" dirty="0">
                <a:solidFill>
                  <a:srgbClr val="000000"/>
                </a:solidFill>
                <a:latin typeface="Times New Roman"/>
              </a:rPr>
              <a:t>	If the test expression evaluates to true the body of if is executed</a:t>
            </a:r>
          </a:p>
          <a:p>
            <a:pPr marL="761450" lvl="1" indent="-380725" algn="l">
              <a:lnSpc>
                <a:spcPts val="5048"/>
              </a:lnSpc>
              <a:buFont typeface="Arial"/>
              <a:buChar char="•"/>
            </a:pPr>
            <a:r>
              <a:rPr lang="en-US" sz="4207" dirty="0">
                <a:solidFill>
                  <a:srgbClr val="000000"/>
                </a:solidFill>
                <a:latin typeface="Times New Roman"/>
              </a:rPr>
              <a:t>	if the test expression evaluates to false the body of if is not executed</a:t>
            </a:r>
          </a:p>
          <a:p>
            <a:pPr marL="761450" lvl="1" indent="-380725" algn="l">
              <a:lnSpc>
                <a:spcPts val="5048"/>
              </a:lnSpc>
            </a:pPr>
            <a:endParaRPr lang="en-US" sz="4207" dirty="0">
              <a:solidFill>
                <a:srgbClr val="000000"/>
              </a:solidFill>
              <a:latin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55599" y="209550"/>
            <a:ext cx="14247899" cy="9791700"/>
          </a:xfrm>
          <a:prstGeom prst="rect">
            <a:avLst/>
          </a:prstGeom>
        </p:spPr>
        <p:txBody>
          <a:bodyPr lIns="0" tIns="0" rIns="0" bIns="0" rtlCol="0" anchor="t">
            <a:spAutoFit/>
          </a:bodyPr>
          <a:lstStyle/>
          <a:p>
            <a:pPr algn="l">
              <a:lnSpc>
                <a:spcPts val="4559"/>
              </a:lnSpc>
            </a:pPr>
            <a:r>
              <a:rPr lang="en-US" sz="3799">
                <a:solidFill>
                  <a:srgbClr val="000000"/>
                </a:solidFill>
                <a:latin typeface="Times New Roman Bold"/>
              </a:rPr>
              <a:t>Program to display a number if it is negative</a:t>
            </a:r>
          </a:p>
          <a:p>
            <a:pPr algn="l">
              <a:lnSpc>
                <a:spcPts val="4559"/>
              </a:lnSpc>
            </a:pPr>
            <a:endParaRPr lang="en-US" sz="3799">
              <a:solidFill>
                <a:srgbClr val="000000"/>
              </a:solidFill>
              <a:latin typeface="Times New Roman Bold"/>
            </a:endParaRPr>
          </a:p>
          <a:p>
            <a:pPr algn="l">
              <a:lnSpc>
                <a:spcPts val="4559"/>
              </a:lnSpc>
            </a:pPr>
            <a:r>
              <a:rPr lang="en-US" sz="3799">
                <a:solidFill>
                  <a:srgbClr val="000000"/>
                </a:solidFill>
                <a:latin typeface="Times New Roman"/>
              </a:rPr>
              <a:t>#include &lt;stdio.h&gt;</a:t>
            </a:r>
          </a:p>
          <a:p>
            <a:pPr algn="l">
              <a:lnSpc>
                <a:spcPts val="4559"/>
              </a:lnSpc>
            </a:pPr>
            <a:r>
              <a:rPr lang="en-US" sz="3799">
                <a:solidFill>
                  <a:srgbClr val="000000"/>
                </a:solidFill>
                <a:latin typeface="Times New Roman"/>
              </a:rPr>
              <a:t>int main() {</a:t>
            </a:r>
          </a:p>
          <a:p>
            <a:pPr algn="l">
              <a:lnSpc>
                <a:spcPts val="4559"/>
              </a:lnSpc>
            </a:pPr>
            <a:endParaRPr lang="en-US" sz="3799">
              <a:solidFill>
                <a:srgbClr val="000000"/>
              </a:solidFill>
              <a:latin typeface="Times New Roman"/>
            </a:endParaRPr>
          </a:p>
          <a:p>
            <a:pPr algn="l">
              <a:lnSpc>
                <a:spcPts val="4559"/>
              </a:lnSpc>
            </a:pPr>
            <a:r>
              <a:rPr lang="en-US" sz="3799">
                <a:solidFill>
                  <a:srgbClr val="000000"/>
                </a:solidFill>
                <a:latin typeface="Times New Roman"/>
              </a:rPr>
              <a:t>    int number;</a:t>
            </a:r>
          </a:p>
          <a:p>
            <a:pPr algn="l">
              <a:lnSpc>
                <a:spcPts val="4559"/>
              </a:lnSpc>
            </a:pPr>
            <a:r>
              <a:rPr lang="en-US" sz="3799">
                <a:solidFill>
                  <a:srgbClr val="000000"/>
                </a:solidFill>
                <a:latin typeface="Times New Roman"/>
              </a:rPr>
              <a:t>    scanf("%d", &amp;number);</a:t>
            </a:r>
          </a:p>
          <a:p>
            <a:pPr algn="l">
              <a:lnSpc>
                <a:spcPts val="4559"/>
              </a:lnSpc>
            </a:pPr>
            <a:endParaRPr lang="en-US" sz="3799">
              <a:solidFill>
                <a:srgbClr val="000000"/>
              </a:solidFill>
              <a:latin typeface="Times New Roman"/>
            </a:endParaRPr>
          </a:p>
          <a:p>
            <a:pPr algn="l">
              <a:lnSpc>
                <a:spcPts val="4559"/>
              </a:lnSpc>
            </a:pPr>
            <a:r>
              <a:rPr lang="en-US" sz="3799">
                <a:solidFill>
                  <a:srgbClr val="000000"/>
                </a:solidFill>
                <a:latin typeface="Times New Roman"/>
              </a:rPr>
              <a:t>     if (number &lt; 0) {</a:t>
            </a:r>
          </a:p>
          <a:p>
            <a:pPr algn="l">
              <a:lnSpc>
                <a:spcPts val="4559"/>
              </a:lnSpc>
            </a:pPr>
            <a:r>
              <a:rPr lang="en-US" sz="3799">
                <a:solidFill>
                  <a:srgbClr val="000000"/>
                </a:solidFill>
                <a:latin typeface="Times New Roman"/>
              </a:rPr>
              <a:t>        printf("You entered %d\n", number);</a:t>
            </a:r>
          </a:p>
          <a:p>
            <a:pPr algn="l">
              <a:lnSpc>
                <a:spcPts val="4559"/>
              </a:lnSpc>
            </a:pPr>
            <a:r>
              <a:rPr lang="en-US" sz="3799">
                <a:solidFill>
                  <a:srgbClr val="000000"/>
                </a:solidFill>
                <a:latin typeface="Times New Roman"/>
              </a:rPr>
              <a:t>     }</a:t>
            </a:r>
          </a:p>
          <a:p>
            <a:pPr algn="l">
              <a:lnSpc>
                <a:spcPts val="4559"/>
              </a:lnSpc>
            </a:pPr>
            <a:endParaRPr lang="en-US" sz="3799">
              <a:solidFill>
                <a:srgbClr val="000000"/>
              </a:solidFill>
              <a:latin typeface="Times New Roman"/>
            </a:endParaRPr>
          </a:p>
          <a:p>
            <a:pPr algn="l">
              <a:lnSpc>
                <a:spcPts val="4559"/>
              </a:lnSpc>
            </a:pPr>
            <a:r>
              <a:rPr lang="en-US" sz="3799">
                <a:solidFill>
                  <a:srgbClr val="000000"/>
                </a:solidFill>
                <a:latin typeface="Times New Roman"/>
              </a:rPr>
              <a:t>     printf("The if statement is easy.");</a:t>
            </a:r>
          </a:p>
          <a:p>
            <a:pPr algn="l">
              <a:lnSpc>
                <a:spcPts val="4559"/>
              </a:lnSpc>
            </a:pPr>
            <a:endParaRPr lang="en-US" sz="3799">
              <a:solidFill>
                <a:srgbClr val="000000"/>
              </a:solidFill>
              <a:latin typeface="Times New Roman"/>
            </a:endParaRPr>
          </a:p>
          <a:p>
            <a:pPr algn="l">
              <a:lnSpc>
                <a:spcPts val="4559"/>
              </a:lnSpc>
            </a:pPr>
            <a:r>
              <a:rPr lang="en-US" sz="3799">
                <a:solidFill>
                  <a:srgbClr val="000000"/>
                </a:solidFill>
                <a:latin typeface="Times New Roman"/>
              </a:rPr>
              <a:t>     return 0;</a:t>
            </a:r>
          </a:p>
          <a:p>
            <a:pPr algn="l">
              <a:lnSpc>
                <a:spcPts val="4559"/>
              </a:lnSpc>
            </a:pPr>
            <a:r>
              <a:rPr lang="en-US" sz="3799">
                <a:solidFill>
                  <a:srgbClr val="000000"/>
                </a:solidFill>
                <a:latin typeface="Times New Roman"/>
              </a:rPr>
              <a:t>}</a:t>
            </a:r>
          </a:p>
          <a:p>
            <a:pPr algn="l">
              <a:lnSpc>
                <a:spcPts val="4559"/>
              </a:lnSpc>
            </a:pPr>
            <a:endParaRPr lang="en-US" sz="3799">
              <a:solidFill>
                <a:srgbClr val="000000"/>
              </a:solidFill>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667887" y="952500"/>
            <a:ext cx="16952227" cy="8505825"/>
          </a:xfrm>
          <a:prstGeom prst="rect">
            <a:avLst/>
          </a:prstGeom>
        </p:spPr>
        <p:txBody>
          <a:bodyPr lIns="0" tIns="0" rIns="0" bIns="0" rtlCol="0" anchor="t">
            <a:spAutoFit/>
          </a:bodyPr>
          <a:lstStyle/>
          <a:p>
            <a:pPr algn="l">
              <a:lnSpc>
                <a:spcPts val="4439"/>
              </a:lnSpc>
            </a:pPr>
            <a:r>
              <a:rPr lang="en-US" sz="3699">
                <a:solidFill>
                  <a:srgbClr val="404040"/>
                </a:solidFill>
                <a:latin typeface="Times New Roman Bold"/>
              </a:rPr>
              <a:t> </a:t>
            </a:r>
            <a:r>
              <a:rPr lang="en-US" sz="3699">
                <a:solidFill>
                  <a:srgbClr val="000000"/>
                </a:solidFill>
                <a:latin typeface="Times New Roman Bold"/>
              </a:rPr>
              <a:t>if...else Statement - http://tinyurl.com/mtn89x3s</a:t>
            </a:r>
          </a:p>
          <a:p>
            <a:pPr algn="l">
              <a:lnSpc>
                <a:spcPts val="4439"/>
              </a:lnSpc>
            </a:pPr>
            <a:endParaRPr lang="en-US" sz="3699">
              <a:solidFill>
                <a:srgbClr val="000000"/>
              </a:solidFill>
              <a:latin typeface="Times New Roman Bold"/>
            </a:endParaRPr>
          </a:p>
          <a:p>
            <a:pPr algn="l">
              <a:lnSpc>
                <a:spcPts val="4439"/>
              </a:lnSpc>
            </a:pPr>
            <a:r>
              <a:rPr lang="en-US" sz="3699">
                <a:solidFill>
                  <a:srgbClr val="404040"/>
                </a:solidFill>
                <a:latin typeface="Times New Roman Bold"/>
              </a:rPr>
              <a:t>Syntax</a:t>
            </a:r>
          </a:p>
          <a:p>
            <a:pPr algn="l">
              <a:lnSpc>
                <a:spcPts val="4439"/>
              </a:lnSpc>
            </a:pPr>
            <a:r>
              <a:rPr lang="en-US" sz="3699">
                <a:solidFill>
                  <a:srgbClr val="404040"/>
                </a:solidFill>
                <a:latin typeface="Times New Roman"/>
              </a:rPr>
              <a:t>       </a:t>
            </a:r>
            <a:r>
              <a:rPr lang="en-US" sz="3699">
                <a:solidFill>
                  <a:srgbClr val="000000"/>
                </a:solidFill>
                <a:latin typeface="Times New Roman"/>
              </a:rPr>
              <a:t> if(test expression)</a:t>
            </a:r>
          </a:p>
          <a:p>
            <a:pPr algn="l">
              <a:lnSpc>
                <a:spcPts val="4439"/>
              </a:lnSpc>
            </a:pPr>
            <a:r>
              <a:rPr lang="en-US" sz="3699">
                <a:solidFill>
                  <a:srgbClr val="000000"/>
                </a:solidFill>
                <a:latin typeface="Times New Roman"/>
              </a:rPr>
              <a:t>        {</a:t>
            </a:r>
          </a:p>
          <a:p>
            <a:pPr algn="l">
              <a:lnSpc>
                <a:spcPts val="4439"/>
              </a:lnSpc>
            </a:pPr>
            <a:r>
              <a:rPr lang="en-US" sz="3699">
                <a:solidFill>
                  <a:srgbClr val="000000"/>
                </a:solidFill>
                <a:latin typeface="Times New Roman"/>
              </a:rPr>
              <a:t>               // code</a:t>
            </a:r>
          </a:p>
          <a:p>
            <a:pPr algn="l">
              <a:lnSpc>
                <a:spcPts val="4439"/>
              </a:lnSpc>
            </a:pPr>
            <a:r>
              <a:rPr lang="en-US" sz="3699">
                <a:solidFill>
                  <a:srgbClr val="000000"/>
                </a:solidFill>
                <a:latin typeface="Times New Roman"/>
              </a:rPr>
              <a:t>        }</a:t>
            </a:r>
          </a:p>
          <a:p>
            <a:pPr algn="l">
              <a:lnSpc>
                <a:spcPts val="4439"/>
              </a:lnSpc>
            </a:pPr>
            <a:r>
              <a:rPr lang="en-US" sz="3699">
                <a:solidFill>
                  <a:srgbClr val="000000"/>
                </a:solidFill>
                <a:latin typeface="Times New Roman"/>
              </a:rPr>
              <a:t>         else    {</a:t>
            </a:r>
          </a:p>
          <a:p>
            <a:pPr algn="l">
              <a:lnSpc>
                <a:spcPts val="4439"/>
              </a:lnSpc>
            </a:pPr>
            <a:r>
              <a:rPr lang="en-US" sz="3699">
                <a:solidFill>
                  <a:srgbClr val="000000"/>
                </a:solidFill>
                <a:latin typeface="Times New Roman"/>
              </a:rPr>
              <a:t>              // code</a:t>
            </a:r>
          </a:p>
          <a:p>
            <a:pPr algn="l">
              <a:lnSpc>
                <a:spcPts val="4439"/>
              </a:lnSpc>
            </a:pPr>
            <a:r>
              <a:rPr lang="en-US" sz="3699">
                <a:solidFill>
                  <a:srgbClr val="000000"/>
                </a:solidFill>
                <a:latin typeface="Times New Roman"/>
              </a:rPr>
              <a:t>        }</a:t>
            </a:r>
          </a:p>
          <a:p>
            <a:pPr algn="l">
              <a:lnSpc>
                <a:spcPts val="4439"/>
              </a:lnSpc>
            </a:pPr>
            <a:r>
              <a:rPr lang="en-US" sz="3699">
                <a:solidFill>
                  <a:srgbClr val="404040"/>
                </a:solidFill>
                <a:latin typeface="Times New Roman Bold"/>
              </a:rPr>
              <a:t>How if…else statement works?</a:t>
            </a:r>
          </a:p>
          <a:p>
            <a:pPr marL="669607" lvl="1" indent="-334804" algn="l">
              <a:lnSpc>
                <a:spcPts val="4439"/>
              </a:lnSpc>
              <a:buFont typeface="Arial"/>
              <a:buChar char="•"/>
            </a:pPr>
            <a:r>
              <a:rPr lang="en-US" sz="3699">
                <a:solidFill>
                  <a:srgbClr val="404040"/>
                </a:solidFill>
                <a:latin typeface="Times New Roman"/>
              </a:rPr>
              <a:t>If the test expression is evaluated to true, statements inside the body of if are executed, statements inside the body of else are skipped from execution.</a:t>
            </a:r>
          </a:p>
          <a:p>
            <a:pPr marL="669607" lvl="1" indent="-334804" algn="l">
              <a:lnSpc>
                <a:spcPts val="4439"/>
              </a:lnSpc>
              <a:buFont typeface="Arial"/>
              <a:buChar char="•"/>
            </a:pPr>
            <a:r>
              <a:rPr lang="en-US" sz="3699">
                <a:solidFill>
                  <a:srgbClr val="404040"/>
                </a:solidFill>
                <a:latin typeface="Times New Roman"/>
              </a:rPr>
              <a:t>If the test expression is evaluated to false, statements inside the body of else are executed, statements inside the body of if are skipped from execution.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540305" y="504825"/>
            <a:ext cx="17207389" cy="8753475"/>
          </a:xfrm>
          <a:prstGeom prst="rect">
            <a:avLst/>
          </a:prstGeom>
        </p:spPr>
        <p:txBody>
          <a:bodyPr lIns="0" tIns="0" rIns="0" bIns="0" rtlCol="0" anchor="t">
            <a:spAutoFit/>
          </a:bodyPr>
          <a:lstStyle/>
          <a:p>
            <a:pPr algn="l">
              <a:lnSpc>
                <a:spcPts val="4292"/>
              </a:lnSpc>
            </a:pPr>
            <a:r>
              <a:rPr lang="en-US" sz="3577">
                <a:solidFill>
                  <a:srgbClr val="000000"/>
                </a:solidFill>
                <a:latin typeface="Times New Roman Bold"/>
              </a:rPr>
              <a:t>Check whether an integer is odd or even</a:t>
            </a:r>
          </a:p>
          <a:p>
            <a:pPr algn="l">
              <a:lnSpc>
                <a:spcPts val="4292"/>
              </a:lnSpc>
            </a:pPr>
            <a:endParaRPr lang="en-US" sz="3577">
              <a:solidFill>
                <a:srgbClr val="000000"/>
              </a:solidFill>
              <a:latin typeface="Times New Roman Bold"/>
            </a:endParaRPr>
          </a:p>
          <a:p>
            <a:pPr algn="l">
              <a:lnSpc>
                <a:spcPts val="4292"/>
              </a:lnSpc>
            </a:pPr>
            <a:r>
              <a:rPr lang="en-US" sz="3577">
                <a:solidFill>
                  <a:srgbClr val="000000"/>
                </a:solidFill>
                <a:latin typeface="Times New Roman"/>
              </a:rPr>
              <a:t>#include &lt;stdio.h&gt;</a:t>
            </a:r>
          </a:p>
          <a:p>
            <a:pPr algn="l">
              <a:lnSpc>
                <a:spcPts val="4292"/>
              </a:lnSpc>
            </a:pPr>
            <a:r>
              <a:rPr lang="en-US" sz="3577">
                <a:solidFill>
                  <a:srgbClr val="000000"/>
                </a:solidFill>
                <a:latin typeface="Times New Roman"/>
              </a:rPr>
              <a:t>int main() {</a:t>
            </a:r>
          </a:p>
          <a:p>
            <a:pPr algn="l">
              <a:lnSpc>
                <a:spcPts val="4292"/>
              </a:lnSpc>
            </a:pPr>
            <a:r>
              <a:rPr lang="en-US" sz="3577">
                <a:solidFill>
                  <a:srgbClr val="000000"/>
                </a:solidFill>
                <a:latin typeface="Times New Roman"/>
              </a:rPr>
              <a:t>    int number;</a:t>
            </a:r>
          </a:p>
          <a:p>
            <a:pPr algn="l">
              <a:lnSpc>
                <a:spcPts val="4292"/>
              </a:lnSpc>
            </a:pPr>
            <a:r>
              <a:rPr lang="en-US" sz="3577">
                <a:solidFill>
                  <a:srgbClr val="000000"/>
                </a:solidFill>
                <a:latin typeface="Times New Roman"/>
              </a:rPr>
              <a:t>    printf("Enter an integer: ");</a:t>
            </a:r>
          </a:p>
          <a:p>
            <a:pPr algn="l">
              <a:lnSpc>
                <a:spcPts val="4292"/>
              </a:lnSpc>
            </a:pPr>
            <a:r>
              <a:rPr lang="en-US" sz="3577">
                <a:solidFill>
                  <a:srgbClr val="000000"/>
                </a:solidFill>
                <a:latin typeface="Times New Roman"/>
              </a:rPr>
              <a:t>    scanf("%d", &amp;number);</a:t>
            </a:r>
          </a:p>
          <a:p>
            <a:pPr algn="l">
              <a:lnSpc>
                <a:spcPts val="4292"/>
              </a:lnSpc>
            </a:pPr>
            <a:endParaRPr lang="en-US" sz="3577">
              <a:solidFill>
                <a:srgbClr val="000000"/>
              </a:solidFill>
              <a:latin typeface="Times New Roman"/>
            </a:endParaRPr>
          </a:p>
          <a:p>
            <a:pPr algn="l">
              <a:lnSpc>
                <a:spcPts val="4292"/>
              </a:lnSpc>
            </a:pPr>
            <a:r>
              <a:rPr lang="en-US" sz="3577">
                <a:solidFill>
                  <a:srgbClr val="000000"/>
                </a:solidFill>
                <a:latin typeface="Times New Roman"/>
              </a:rPr>
              <a:t>    if  (number%2 == 0) {</a:t>
            </a:r>
          </a:p>
          <a:p>
            <a:pPr algn="l">
              <a:lnSpc>
                <a:spcPts val="4292"/>
              </a:lnSpc>
            </a:pPr>
            <a:r>
              <a:rPr lang="en-US" sz="3577">
                <a:solidFill>
                  <a:srgbClr val="000000"/>
                </a:solidFill>
                <a:latin typeface="Times New Roman"/>
              </a:rPr>
              <a:t>        printf("%d is an even integer.",number);</a:t>
            </a:r>
          </a:p>
          <a:p>
            <a:pPr algn="l">
              <a:lnSpc>
                <a:spcPts val="4292"/>
              </a:lnSpc>
            </a:pPr>
            <a:r>
              <a:rPr lang="en-US" sz="3577">
                <a:solidFill>
                  <a:srgbClr val="000000"/>
                </a:solidFill>
                <a:latin typeface="Times New Roman"/>
              </a:rPr>
              <a:t>    }</a:t>
            </a:r>
          </a:p>
          <a:p>
            <a:pPr algn="l">
              <a:lnSpc>
                <a:spcPts val="4292"/>
              </a:lnSpc>
            </a:pPr>
            <a:r>
              <a:rPr lang="en-US" sz="3577">
                <a:solidFill>
                  <a:srgbClr val="000000"/>
                </a:solidFill>
                <a:latin typeface="Times New Roman"/>
              </a:rPr>
              <a:t>    else {</a:t>
            </a:r>
          </a:p>
          <a:p>
            <a:pPr algn="l">
              <a:lnSpc>
                <a:spcPts val="4292"/>
              </a:lnSpc>
            </a:pPr>
            <a:r>
              <a:rPr lang="en-US" sz="3577">
                <a:solidFill>
                  <a:srgbClr val="000000"/>
                </a:solidFill>
                <a:latin typeface="Times New Roman"/>
              </a:rPr>
              <a:t>        printf("%d is an odd integer.",number);</a:t>
            </a:r>
          </a:p>
          <a:p>
            <a:pPr algn="l">
              <a:lnSpc>
                <a:spcPts val="4292"/>
              </a:lnSpc>
            </a:pPr>
            <a:r>
              <a:rPr lang="en-US" sz="3577">
                <a:solidFill>
                  <a:srgbClr val="000000"/>
                </a:solidFill>
                <a:latin typeface="Times New Roman"/>
              </a:rPr>
              <a:t>    }</a:t>
            </a:r>
          </a:p>
          <a:p>
            <a:pPr algn="l">
              <a:lnSpc>
                <a:spcPts val="4292"/>
              </a:lnSpc>
            </a:pPr>
            <a:r>
              <a:rPr lang="en-US" sz="3577">
                <a:solidFill>
                  <a:srgbClr val="000000"/>
                </a:solidFill>
                <a:latin typeface="Times New Roman"/>
              </a:rPr>
              <a:t>    return 0;</a:t>
            </a:r>
          </a:p>
          <a:p>
            <a:pPr algn="l">
              <a:lnSpc>
                <a:spcPts val="4292"/>
              </a:lnSpc>
            </a:pPr>
            <a:r>
              <a:rPr lang="en-US" sz="3577">
                <a:solidFill>
                  <a:srgbClr val="000000"/>
                </a:solidFill>
                <a:latin typeface="Times New Roman"/>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596054" y="153581"/>
            <a:ext cx="17223609" cy="9391650"/>
          </a:xfrm>
          <a:prstGeom prst="rect">
            <a:avLst/>
          </a:prstGeom>
        </p:spPr>
        <p:txBody>
          <a:bodyPr lIns="0" tIns="0" rIns="0" bIns="0" rtlCol="0" anchor="t">
            <a:spAutoFit/>
          </a:bodyPr>
          <a:lstStyle/>
          <a:p>
            <a:pPr algn="l">
              <a:lnSpc>
                <a:spcPts val="6959"/>
              </a:lnSpc>
            </a:pPr>
            <a:r>
              <a:rPr lang="en-US" sz="5799">
                <a:solidFill>
                  <a:srgbClr val="000000"/>
                </a:solidFill>
                <a:latin typeface="Times New Roman Bold"/>
              </a:rPr>
              <a:t>C if...else Ladder</a:t>
            </a:r>
          </a:p>
          <a:p>
            <a:pPr algn="l">
              <a:lnSpc>
                <a:spcPts val="4799"/>
              </a:lnSpc>
            </a:pPr>
            <a:endParaRPr lang="en-US" sz="5799">
              <a:solidFill>
                <a:srgbClr val="000000"/>
              </a:solidFill>
              <a:latin typeface="Times New Roman Bold"/>
            </a:endParaRPr>
          </a:p>
          <a:p>
            <a:pPr algn="l">
              <a:lnSpc>
                <a:spcPts val="4799"/>
              </a:lnSpc>
            </a:pPr>
            <a:r>
              <a:rPr lang="en-US" sz="3999">
                <a:solidFill>
                  <a:srgbClr val="000000"/>
                </a:solidFill>
                <a:latin typeface="Times New Roman Bold"/>
              </a:rPr>
              <a:t>Syntax: </a:t>
            </a:r>
          </a:p>
          <a:p>
            <a:pPr algn="l">
              <a:lnSpc>
                <a:spcPts val="4799"/>
              </a:lnSpc>
            </a:pPr>
            <a:endParaRPr lang="en-US" sz="3999">
              <a:solidFill>
                <a:srgbClr val="000000"/>
              </a:solidFill>
              <a:latin typeface="Times New Roman Bold"/>
            </a:endParaRPr>
          </a:p>
          <a:p>
            <a:pPr algn="l">
              <a:lnSpc>
                <a:spcPts val="4799"/>
              </a:lnSpc>
            </a:pPr>
            <a:r>
              <a:rPr lang="en-US" sz="3999">
                <a:solidFill>
                  <a:srgbClr val="404040"/>
                </a:solidFill>
                <a:latin typeface="Times New Roman"/>
              </a:rPr>
              <a:t>  </a:t>
            </a:r>
            <a:r>
              <a:rPr lang="en-US" sz="3999">
                <a:solidFill>
                  <a:srgbClr val="000000"/>
                </a:solidFill>
                <a:latin typeface="Times New Roman"/>
              </a:rPr>
              <a:t>  if (condition1) {</a:t>
            </a:r>
          </a:p>
          <a:p>
            <a:pPr algn="l">
              <a:lnSpc>
                <a:spcPts val="4799"/>
              </a:lnSpc>
            </a:pPr>
            <a:r>
              <a:rPr lang="en-US" sz="3999">
                <a:solidFill>
                  <a:srgbClr val="000000"/>
                </a:solidFill>
                <a:latin typeface="Times New Roman"/>
              </a:rPr>
              <a:t>           // block of code to be executed if condition1 is true</a:t>
            </a:r>
          </a:p>
          <a:p>
            <a:pPr algn="l">
              <a:lnSpc>
                <a:spcPts val="4799"/>
              </a:lnSpc>
            </a:pPr>
            <a:r>
              <a:rPr lang="en-US" sz="3999">
                <a:solidFill>
                  <a:srgbClr val="000000"/>
                </a:solidFill>
                <a:latin typeface="Times New Roman"/>
              </a:rPr>
              <a:t>    } else if (condition2) {</a:t>
            </a:r>
          </a:p>
          <a:p>
            <a:pPr algn="l">
              <a:lnSpc>
                <a:spcPts val="4799"/>
              </a:lnSpc>
            </a:pPr>
            <a:r>
              <a:rPr lang="en-US" sz="3999">
                <a:solidFill>
                  <a:srgbClr val="000000"/>
                </a:solidFill>
                <a:latin typeface="Times New Roman"/>
              </a:rPr>
              <a:t>          // block of code to be executed if the condition1 is false and condition2 is true</a:t>
            </a:r>
          </a:p>
          <a:p>
            <a:pPr algn="l">
              <a:lnSpc>
                <a:spcPts val="4799"/>
              </a:lnSpc>
            </a:pPr>
            <a:r>
              <a:rPr lang="en-US" sz="3999">
                <a:solidFill>
                  <a:srgbClr val="000000"/>
                </a:solidFill>
                <a:latin typeface="Times New Roman"/>
              </a:rPr>
              <a:t>    } else {</a:t>
            </a:r>
          </a:p>
          <a:p>
            <a:pPr algn="l">
              <a:lnSpc>
                <a:spcPts val="4799"/>
              </a:lnSpc>
            </a:pPr>
            <a:r>
              <a:rPr lang="en-US" sz="3999">
                <a:solidFill>
                  <a:srgbClr val="000000"/>
                </a:solidFill>
                <a:latin typeface="Times New Roman"/>
              </a:rPr>
              <a:t>          // block of code to be executed if the condition1 is false and condition2 is false</a:t>
            </a:r>
          </a:p>
          <a:p>
            <a:pPr algn="l">
              <a:lnSpc>
                <a:spcPts val="4799"/>
              </a:lnSpc>
            </a:pPr>
            <a:r>
              <a:rPr lang="en-US" sz="3999">
                <a:solidFill>
                  <a:srgbClr val="000000"/>
                </a:solidFill>
                <a:latin typeface="Times New Roman"/>
              </a:rPr>
              <a:t>}</a:t>
            </a:r>
          </a:p>
          <a:p>
            <a:pPr algn="l">
              <a:lnSpc>
                <a:spcPts val="4799"/>
              </a:lnSpc>
            </a:pPr>
            <a:endParaRPr lang="en-US" sz="3999">
              <a:solidFill>
                <a:srgbClr val="000000"/>
              </a:solidFill>
              <a:latin typeface="Times New Roman"/>
            </a:endParaRPr>
          </a:p>
          <a:p>
            <a:pPr algn="l">
              <a:lnSpc>
                <a:spcPts val="4799"/>
              </a:lnSpc>
            </a:pPr>
            <a:r>
              <a:rPr lang="en-US" sz="3999">
                <a:solidFill>
                  <a:srgbClr val="000000"/>
                </a:solidFill>
                <a:latin typeface="Times New Roman"/>
              </a:rPr>
              <a:t>The if...else ladder allows us to check between multiple test expressions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54596" y="511841"/>
            <a:ext cx="16992482" cy="9505950"/>
          </a:xfrm>
          <a:prstGeom prst="rect">
            <a:avLst/>
          </a:prstGeom>
        </p:spPr>
        <p:txBody>
          <a:bodyPr lIns="0" tIns="0" rIns="0" bIns="0" rtlCol="0" anchor="t">
            <a:spAutoFit/>
          </a:bodyPr>
          <a:lstStyle/>
          <a:p>
            <a:pPr algn="l">
              <a:lnSpc>
                <a:spcPts val="5303"/>
              </a:lnSpc>
            </a:pPr>
            <a:r>
              <a:rPr lang="en-US" sz="4419">
                <a:solidFill>
                  <a:srgbClr val="5F1CC2"/>
                </a:solidFill>
                <a:latin typeface="Times New Roman Bold"/>
              </a:rPr>
              <a:t> </a:t>
            </a:r>
            <a:r>
              <a:rPr lang="en-US" sz="4419">
                <a:solidFill>
                  <a:srgbClr val="000000"/>
                </a:solidFill>
                <a:latin typeface="Times New Roman Bold"/>
              </a:rPr>
              <a:t>Program To Relate 2 Numbers</a:t>
            </a:r>
          </a:p>
          <a:p>
            <a:pPr algn="l">
              <a:lnSpc>
                <a:spcPts val="4079"/>
              </a:lnSpc>
            </a:pPr>
            <a:endParaRPr lang="en-US" sz="4419">
              <a:solidFill>
                <a:srgbClr val="000000"/>
              </a:solidFill>
              <a:latin typeface="Times New Roman Bold"/>
            </a:endParaRPr>
          </a:p>
          <a:p>
            <a:pPr algn="l">
              <a:lnSpc>
                <a:spcPts val="4079"/>
              </a:lnSpc>
            </a:pPr>
            <a:r>
              <a:rPr lang="en-US" sz="3399">
                <a:solidFill>
                  <a:srgbClr val="000000"/>
                </a:solidFill>
                <a:latin typeface="Times New Roman"/>
              </a:rPr>
              <a:t>#include &lt;stdio.h&gt;</a:t>
            </a:r>
          </a:p>
          <a:p>
            <a:pPr algn="l">
              <a:lnSpc>
                <a:spcPts val="4079"/>
              </a:lnSpc>
            </a:pPr>
            <a:r>
              <a:rPr lang="en-US" sz="3399">
                <a:solidFill>
                  <a:srgbClr val="000000"/>
                </a:solidFill>
                <a:latin typeface="Times New Roman"/>
              </a:rPr>
              <a:t>int main() {</a:t>
            </a:r>
          </a:p>
          <a:p>
            <a:pPr algn="l">
              <a:lnSpc>
                <a:spcPts val="4079"/>
              </a:lnSpc>
            </a:pPr>
            <a:r>
              <a:rPr lang="en-US" sz="3399">
                <a:solidFill>
                  <a:srgbClr val="000000"/>
                </a:solidFill>
                <a:latin typeface="Times New Roman"/>
              </a:rPr>
              <a:t>    int number1, number2;</a:t>
            </a:r>
          </a:p>
          <a:p>
            <a:pPr algn="l">
              <a:lnSpc>
                <a:spcPts val="4079"/>
              </a:lnSpc>
            </a:pPr>
            <a:r>
              <a:rPr lang="en-US" sz="3399">
                <a:solidFill>
                  <a:srgbClr val="000000"/>
                </a:solidFill>
                <a:latin typeface="Times New Roman"/>
              </a:rPr>
              <a:t>    scanf("%d %d", &amp;number1, &amp;number2);</a:t>
            </a:r>
          </a:p>
          <a:p>
            <a:pPr algn="l">
              <a:lnSpc>
                <a:spcPts val="4079"/>
              </a:lnSpc>
            </a:pPr>
            <a:endParaRPr lang="en-US" sz="3399">
              <a:solidFill>
                <a:srgbClr val="000000"/>
              </a:solidFill>
              <a:latin typeface="Times New Roman"/>
            </a:endParaRPr>
          </a:p>
          <a:p>
            <a:pPr algn="l">
              <a:lnSpc>
                <a:spcPts val="4079"/>
              </a:lnSpc>
            </a:pPr>
            <a:r>
              <a:rPr lang="en-US" sz="3399">
                <a:solidFill>
                  <a:srgbClr val="000000"/>
                </a:solidFill>
                <a:latin typeface="Times New Roman"/>
              </a:rPr>
              <a:t>     if(number1 == number2) {</a:t>
            </a:r>
          </a:p>
          <a:p>
            <a:pPr algn="l">
              <a:lnSpc>
                <a:spcPts val="4079"/>
              </a:lnSpc>
            </a:pPr>
            <a:r>
              <a:rPr lang="en-US" sz="3399">
                <a:solidFill>
                  <a:srgbClr val="000000"/>
                </a:solidFill>
                <a:latin typeface="Times New Roman"/>
              </a:rPr>
              <a:t>        printf(“Numbers are equal");</a:t>
            </a:r>
          </a:p>
          <a:p>
            <a:pPr algn="l">
              <a:lnSpc>
                <a:spcPts val="4079"/>
              </a:lnSpc>
            </a:pPr>
            <a:r>
              <a:rPr lang="en-US" sz="3399">
                <a:solidFill>
                  <a:srgbClr val="000000"/>
                </a:solidFill>
                <a:latin typeface="Times New Roman"/>
              </a:rPr>
              <a:t>    }</a:t>
            </a:r>
          </a:p>
          <a:p>
            <a:pPr algn="l">
              <a:lnSpc>
                <a:spcPts val="4079"/>
              </a:lnSpc>
            </a:pPr>
            <a:r>
              <a:rPr lang="en-US" sz="3399">
                <a:solidFill>
                  <a:srgbClr val="000000"/>
                </a:solidFill>
                <a:latin typeface="Times New Roman"/>
              </a:rPr>
              <a:t>    else if (number1 &gt; number2) {</a:t>
            </a:r>
          </a:p>
          <a:p>
            <a:pPr algn="l">
              <a:lnSpc>
                <a:spcPts val="4079"/>
              </a:lnSpc>
            </a:pPr>
            <a:r>
              <a:rPr lang="en-US" sz="3399">
                <a:solidFill>
                  <a:srgbClr val="000000"/>
                </a:solidFill>
                <a:latin typeface="Times New Roman"/>
              </a:rPr>
              <a:t>        printf(“Number1 is greater than Number2");</a:t>
            </a:r>
          </a:p>
          <a:p>
            <a:pPr algn="l">
              <a:lnSpc>
                <a:spcPts val="4079"/>
              </a:lnSpc>
            </a:pPr>
            <a:r>
              <a:rPr lang="en-US" sz="3399">
                <a:solidFill>
                  <a:srgbClr val="000000"/>
                </a:solidFill>
                <a:latin typeface="Times New Roman"/>
              </a:rPr>
              <a:t>    }</a:t>
            </a:r>
          </a:p>
          <a:p>
            <a:pPr algn="l">
              <a:lnSpc>
                <a:spcPts val="4079"/>
              </a:lnSpc>
            </a:pPr>
            <a:r>
              <a:rPr lang="en-US" sz="3399">
                <a:solidFill>
                  <a:srgbClr val="000000"/>
                </a:solidFill>
                <a:latin typeface="Times New Roman"/>
              </a:rPr>
              <a:t>    else {</a:t>
            </a:r>
          </a:p>
          <a:p>
            <a:pPr algn="l">
              <a:lnSpc>
                <a:spcPts val="4079"/>
              </a:lnSpc>
            </a:pPr>
            <a:r>
              <a:rPr lang="en-US" sz="3399">
                <a:solidFill>
                  <a:srgbClr val="000000"/>
                </a:solidFill>
                <a:latin typeface="Times New Roman"/>
              </a:rPr>
              <a:t>        printf(“Number2 is greater than Number1”);</a:t>
            </a:r>
          </a:p>
          <a:p>
            <a:pPr algn="l">
              <a:lnSpc>
                <a:spcPts val="4079"/>
              </a:lnSpc>
            </a:pPr>
            <a:r>
              <a:rPr lang="en-US" sz="3399">
                <a:solidFill>
                  <a:srgbClr val="000000"/>
                </a:solidFill>
                <a:latin typeface="Times New Roman"/>
              </a:rPr>
              <a:t>    }</a:t>
            </a:r>
          </a:p>
          <a:p>
            <a:pPr algn="l">
              <a:lnSpc>
                <a:spcPts val="4079"/>
              </a:lnSpc>
            </a:pPr>
            <a:r>
              <a:rPr lang="en-US" sz="3399">
                <a:solidFill>
                  <a:srgbClr val="000000"/>
                </a:solidFill>
                <a:latin typeface="Times New Roman"/>
              </a:rPr>
              <a:t>    return 0;</a:t>
            </a:r>
          </a:p>
          <a:p>
            <a:pPr algn="l">
              <a:lnSpc>
                <a:spcPts val="4079"/>
              </a:lnSpc>
            </a:pPr>
            <a:r>
              <a:rPr lang="en-US" sz="3399">
                <a:solidFill>
                  <a:srgbClr val="000000"/>
                </a:solidFill>
                <a:latin typeface="Times New Roman"/>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381215" y="240245"/>
            <a:ext cx="17345993" cy="9248775"/>
          </a:xfrm>
          <a:prstGeom prst="rect">
            <a:avLst/>
          </a:prstGeom>
        </p:spPr>
        <p:txBody>
          <a:bodyPr lIns="0" tIns="0" rIns="0" bIns="0" rtlCol="0" anchor="t">
            <a:spAutoFit/>
          </a:bodyPr>
          <a:lstStyle/>
          <a:p>
            <a:pPr algn="l">
              <a:lnSpc>
                <a:spcPts val="5759"/>
              </a:lnSpc>
            </a:pPr>
            <a:r>
              <a:rPr lang="en-US" sz="4800">
                <a:solidFill>
                  <a:srgbClr val="000000"/>
                </a:solidFill>
                <a:latin typeface="Times New Roman Bold"/>
              </a:rPr>
              <a:t>C Switch</a:t>
            </a:r>
          </a:p>
          <a:p>
            <a:pPr algn="l">
              <a:lnSpc>
                <a:spcPts val="4439"/>
              </a:lnSpc>
            </a:pPr>
            <a:endParaRPr lang="en-US" sz="4800">
              <a:solidFill>
                <a:srgbClr val="000000"/>
              </a:solidFill>
              <a:latin typeface="Times New Roman Bold"/>
            </a:endParaRPr>
          </a:p>
          <a:p>
            <a:pPr marL="669603" lvl="1" indent="-334801" algn="l">
              <a:lnSpc>
                <a:spcPts val="4439"/>
              </a:lnSpc>
              <a:buFont typeface="Arial"/>
              <a:buChar char="•"/>
            </a:pPr>
            <a:r>
              <a:rPr lang="en-US" sz="3699">
                <a:solidFill>
                  <a:srgbClr val="404040"/>
                </a:solidFill>
                <a:latin typeface="Times New Roman"/>
              </a:rPr>
              <a:t>Instead of writing many if..else statements, you can use the switch statement.</a:t>
            </a:r>
          </a:p>
          <a:p>
            <a:pPr marL="669603" lvl="1" indent="-334801" algn="l">
              <a:lnSpc>
                <a:spcPts val="4439"/>
              </a:lnSpc>
              <a:buFont typeface="Arial"/>
              <a:buChar char="•"/>
            </a:pPr>
            <a:r>
              <a:rPr lang="en-US" sz="3699">
                <a:solidFill>
                  <a:srgbClr val="404040"/>
                </a:solidFill>
                <a:latin typeface="Times New Roman"/>
              </a:rPr>
              <a:t>The switch statement selects one of many code blocks to be executed</a:t>
            </a:r>
          </a:p>
          <a:p>
            <a:pPr marL="669603" lvl="1" indent="-334801" algn="l">
              <a:lnSpc>
                <a:spcPts val="4439"/>
              </a:lnSpc>
            </a:pPr>
            <a:endParaRPr lang="en-US" sz="3699">
              <a:solidFill>
                <a:srgbClr val="404040"/>
              </a:solidFill>
              <a:latin typeface="Times New Roman"/>
            </a:endParaRPr>
          </a:p>
          <a:p>
            <a:pPr marL="669603" lvl="1" indent="-334801" algn="l">
              <a:lnSpc>
                <a:spcPts val="4439"/>
              </a:lnSpc>
            </a:pPr>
            <a:r>
              <a:rPr lang="en-US" sz="3699">
                <a:solidFill>
                  <a:srgbClr val="000000"/>
                </a:solidFill>
                <a:latin typeface="Times New Roman Bold"/>
              </a:rPr>
              <a:t>Syntax: </a:t>
            </a:r>
          </a:p>
          <a:p>
            <a:pPr marL="669603" lvl="1" indent="-334801" algn="l">
              <a:lnSpc>
                <a:spcPts val="4439"/>
              </a:lnSpc>
            </a:pPr>
            <a:r>
              <a:rPr lang="en-US" sz="3699">
                <a:solidFill>
                  <a:srgbClr val="404040"/>
                </a:solidFill>
                <a:latin typeface="Times New Roman"/>
              </a:rPr>
              <a:t>switch (expression) {</a:t>
            </a:r>
          </a:p>
          <a:p>
            <a:pPr marL="669603" lvl="1" indent="-334801" algn="l">
              <a:lnSpc>
                <a:spcPts val="4439"/>
              </a:lnSpc>
            </a:pPr>
            <a:r>
              <a:rPr lang="en-US" sz="3699">
                <a:solidFill>
                  <a:srgbClr val="404040"/>
                </a:solidFill>
                <a:latin typeface="Times New Roman"/>
              </a:rPr>
              <a:t>  case x:</a:t>
            </a:r>
          </a:p>
          <a:p>
            <a:pPr marL="669603" lvl="1" indent="-334801" algn="l">
              <a:lnSpc>
                <a:spcPts val="4439"/>
              </a:lnSpc>
            </a:pPr>
            <a:r>
              <a:rPr lang="en-US" sz="3699">
                <a:solidFill>
                  <a:srgbClr val="404040"/>
                </a:solidFill>
                <a:latin typeface="Times New Roman"/>
              </a:rPr>
              <a:t>    // code block</a:t>
            </a:r>
          </a:p>
          <a:p>
            <a:pPr marL="669603" lvl="1" indent="-334801" algn="l">
              <a:lnSpc>
                <a:spcPts val="4439"/>
              </a:lnSpc>
            </a:pPr>
            <a:r>
              <a:rPr lang="en-US" sz="3699">
                <a:solidFill>
                  <a:srgbClr val="404040"/>
                </a:solidFill>
                <a:latin typeface="Times New Roman"/>
              </a:rPr>
              <a:t>    break;</a:t>
            </a:r>
          </a:p>
          <a:p>
            <a:pPr marL="669603" lvl="1" indent="-334801" algn="l">
              <a:lnSpc>
                <a:spcPts val="4439"/>
              </a:lnSpc>
            </a:pPr>
            <a:r>
              <a:rPr lang="en-US" sz="3699">
                <a:solidFill>
                  <a:srgbClr val="404040"/>
                </a:solidFill>
                <a:latin typeface="Times New Roman"/>
              </a:rPr>
              <a:t>  case y:</a:t>
            </a:r>
          </a:p>
          <a:p>
            <a:pPr marL="669603" lvl="1" indent="-334801" algn="l">
              <a:lnSpc>
                <a:spcPts val="4439"/>
              </a:lnSpc>
            </a:pPr>
            <a:r>
              <a:rPr lang="en-US" sz="3699">
                <a:solidFill>
                  <a:srgbClr val="404040"/>
                </a:solidFill>
                <a:latin typeface="Times New Roman"/>
              </a:rPr>
              <a:t>    // code block</a:t>
            </a:r>
          </a:p>
          <a:p>
            <a:pPr marL="669603" lvl="1" indent="-334801" algn="l">
              <a:lnSpc>
                <a:spcPts val="4439"/>
              </a:lnSpc>
            </a:pPr>
            <a:r>
              <a:rPr lang="en-US" sz="3699">
                <a:solidFill>
                  <a:srgbClr val="404040"/>
                </a:solidFill>
                <a:latin typeface="Times New Roman"/>
              </a:rPr>
              <a:t>    break;</a:t>
            </a:r>
          </a:p>
          <a:p>
            <a:pPr marL="669603" lvl="1" indent="-334801" algn="l">
              <a:lnSpc>
                <a:spcPts val="4439"/>
              </a:lnSpc>
            </a:pPr>
            <a:r>
              <a:rPr lang="en-US" sz="3699">
                <a:solidFill>
                  <a:srgbClr val="404040"/>
                </a:solidFill>
                <a:latin typeface="Times New Roman"/>
              </a:rPr>
              <a:t>  default:</a:t>
            </a:r>
          </a:p>
          <a:p>
            <a:pPr marL="669603" lvl="1" indent="-334801" algn="l">
              <a:lnSpc>
                <a:spcPts val="4439"/>
              </a:lnSpc>
            </a:pPr>
            <a:r>
              <a:rPr lang="en-US" sz="3699">
                <a:solidFill>
                  <a:srgbClr val="404040"/>
                </a:solidFill>
                <a:latin typeface="Times New Roman"/>
              </a:rPr>
              <a:t>    // code block</a:t>
            </a:r>
          </a:p>
          <a:p>
            <a:pPr marL="669603" lvl="1" indent="-334801" algn="l">
              <a:lnSpc>
                <a:spcPts val="4439"/>
              </a:lnSpc>
            </a:pPr>
            <a:r>
              <a:rPr lang="en-US" sz="3699">
                <a:solidFill>
                  <a:srgbClr val="404040"/>
                </a:solidFill>
                <a:latin typeface="Times New Roman"/>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22129" y="1454358"/>
            <a:ext cx="11377425" cy="8106415"/>
          </a:xfrm>
          <a:custGeom>
            <a:avLst/>
            <a:gdLst/>
            <a:ahLst/>
            <a:cxnLst/>
            <a:rect l="l" t="t" r="r" b="b"/>
            <a:pathLst>
              <a:path w="11377425" h="8106415">
                <a:moveTo>
                  <a:pt x="0" y="0"/>
                </a:moveTo>
                <a:lnTo>
                  <a:pt x="11377425" y="0"/>
                </a:lnTo>
                <a:lnTo>
                  <a:pt x="11377425" y="8106416"/>
                </a:lnTo>
                <a:lnTo>
                  <a:pt x="0" y="8106416"/>
                </a:lnTo>
                <a:lnTo>
                  <a:pt x="0" y="0"/>
                </a:lnTo>
                <a:close/>
              </a:path>
            </a:pathLst>
          </a:custGeom>
          <a:blipFill>
            <a:blip r:embed="rId2"/>
            <a:stretch>
              <a:fillRect/>
            </a:stretch>
          </a:blipFill>
        </p:spPr>
      </p:sp>
      <p:sp>
        <p:nvSpPr>
          <p:cNvPr id="3" name="TextBox 3"/>
          <p:cNvSpPr txBox="1"/>
          <p:nvPr/>
        </p:nvSpPr>
        <p:spPr>
          <a:xfrm>
            <a:off x="5200289" y="112395"/>
            <a:ext cx="8666526" cy="916305"/>
          </a:xfrm>
          <a:prstGeom prst="rect">
            <a:avLst/>
          </a:prstGeom>
        </p:spPr>
        <p:txBody>
          <a:bodyPr lIns="0" tIns="0" rIns="0" bIns="0" rtlCol="0" anchor="t">
            <a:spAutoFit/>
          </a:bodyPr>
          <a:lstStyle/>
          <a:p>
            <a:pPr>
              <a:lnSpc>
                <a:spcPts val="6719"/>
              </a:lnSpc>
              <a:spcBef>
                <a:spcPct val="0"/>
              </a:spcBef>
            </a:pPr>
            <a:r>
              <a:rPr lang="en-US" sz="4800">
                <a:solidFill>
                  <a:srgbClr val="000000"/>
                </a:solidFill>
                <a:latin typeface="Times New Roman Bold"/>
              </a:rPr>
              <a:t>Structure of C Program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33400" y="270998"/>
            <a:ext cx="14576307" cy="9995108"/>
          </a:xfrm>
          <a:prstGeom prst="rect">
            <a:avLst/>
          </a:prstGeom>
        </p:spPr>
        <p:txBody>
          <a:bodyPr lIns="0" tIns="0" rIns="0" bIns="0" rtlCol="0" anchor="t">
            <a:spAutoFit/>
          </a:bodyPr>
          <a:lstStyle/>
          <a:p>
            <a:pPr algn="l">
              <a:lnSpc>
                <a:spcPts val="4559"/>
              </a:lnSpc>
            </a:pPr>
            <a:r>
              <a:rPr lang="en-US" sz="3799" dirty="0">
                <a:latin typeface="Times New Roman Bold"/>
              </a:rPr>
              <a:t>Example Program:</a:t>
            </a:r>
          </a:p>
          <a:p>
            <a:pPr algn="l">
              <a:lnSpc>
                <a:spcPts val="4559"/>
              </a:lnSpc>
            </a:pPr>
            <a:r>
              <a:rPr lang="en-US" sz="3799" dirty="0">
                <a:solidFill>
                  <a:srgbClr val="404040"/>
                </a:solidFill>
                <a:latin typeface="Times New Roman"/>
              </a:rPr>
              <a:t>#include &lt;stdio.h&gt;</a:t>
            </a:r>
          </a:p>
          <a:p>
            <a:pPr algn="l">
              <a:lnSpc>
                <a:spcPts val="4559"/>
              </a:lnSpc>
            </a:pPr>
            <a:r>
              <a:rPr lang="en-US" sz="3799" dirty="0">
                <a:solidFill>
                  <a:srgbClr val="404040"/>
                </a:solidFill>
                <a:latin typeface="Times New Roman"/>
              </a:rPr>
              <a:t>int main() {</a:t>
            </a:r>
          </a:p>
          <a:p>
            <a:pPr algn="l">
              <a:lnSpc>
                <a:spcPts val="4559"/>
              </a:lnSpc>
            </a:pPr>
            <a:r>
              <a:rPr lang="en-US" sz="3799" dirty="0">
                <a:solidFill>
                  <a:srgbClr val="404040"/>
                </a:solidFill>
                <a:latin typeface="Times New Roman"/>
              </a:rPr>
              <a:t>  int day = 2;</a:t>
            </a:r>
          </a:p>
          <a:p>
            <a:pPr algn="l">
              <a:lnSpc>
                <a:spcPts val="4559"/>
              </a:lnSpc>
            </a:pPr>
            <a:r>
              <a:rPr lang="en-US" sz="3799" dirty="0">
                <a:solidFill>
                  <a:srgbClr val="404040"/>
                </a:solidFill>
                <a:latin typeface="Times New Roman"/>
              </a:rPr>
              <a:t>   switch (day) {</a:t>
            </a:r>
          </a:p>
          <a:p>
            <a:pPr algn="l">
              <a:lnSpc>
                <a:spcPts val="4559"/>
              </a:lnSpc>
            </a:pPr>
            <a:r>
              <a:rPr lang="en-US" sz="3799" dirty="0">
                <a:solidFill>
                  <a:srgbClr val="404040"/>
                </a:solidFill>
                <a:latin typeface="Times New Roman"/>
              </a:rPr>
              <a:t>    case 1:</a:t>
            </a:r>
          </a:p>
          <a:p>
            <a:pPr algn="l">
              <a:lnSpc>
                <a:spcPts val="4559"/>
              </a:lnSpc>
            </a:pPr>
            <a:r>
              <a:rPr lang="en-US" sz="3799" dirty="0">
                <a:solidFill>
                  <a:srgbClr val="404040"/>
                </a:solidFill>
                <a:latin typeface="Times New Roman"/>
              </a:rPr>
              <a:t>      printf("Monday");</a:t>
            </a:r>
          </a:p>
          <a:p>
            <a:pPr algn="l">
              <a:lnSpc>
                <a:spcPts val="4559"/>
              </a:lnSpc>
            </a:pPr>
            <a:r>
              <a:rPr lang="en-US" sz="3799" dirty="0">
                <a:solidFill>
                  <a:srgbClr val="404040"/>
                </a:solidFill>
                <a:latin typeface="Times New Roman"/>
              </a:rPr>
              <a:t>      break;</a:t>
            </a:r>
          </a:p>
          <a:p>
            <a:pPr algn="l">
              <a:lnSpc>
                <a:spcPts val="4559"/>
              </a:lnSpc>
            </a:pPr>
            <a:r>
              <a:rPr lang="en-US" sz="3799" dirty="0">
                <a:solidFill>
                  <a:srgbClr val="404040"/>
                </a:solidFill>
                <a:latin typeface="Times New Roman"/>
              </a:rPr>
              <a:t>    case 2:</a:t>
            </a:r>
          </a:p>
          <a:p>
            <a:pPr algn="l">
              <a:lnSpc>
                <a:spcPts val="4559"/>
              </a:lnSpc>
            </a:pPr>
            <a:r>
              <a:rPr lang="en-US" sz="3799" dirty="0">
                <a:solidFill>
                  <a:srgbClr val="404040"/>
                </a:solidFill>
                <a:latin typeface="Times New Roman"/>
              </a:rPr>
              <a:t>      printf("Tuesday");</a:t>
            </a:r>
          </a:p>
          <a:p>
            <a:pPr algn="l">
              <a:lnSpc>
                <a:spcPts val="4559"/>
              </a:lnSpc>
            </a:pPr>
            <a:r>
              <a:rPr lang="en-US" sz="3799" dirty="0">
                <a:solidFill>
                  <a:srgbClr val="404040"/>
                </a:solidFill>
                <a:latin typeface="Times New Roman"/>
              </a:rPr>
              <a:t>      break;</a:t>
            </a:r>
          </a:p>
          <a:p>
            <a:pPr algn="l">
              <a:lnSpc>
                <a:spcPts val="4559"/>
              </a:lnSpc>
            </a:pPr>
            <a:r>
              <a:rPr lang="en-US" sz="3799" dirty="0">
                <a:solidFill>
                  <a:srgbClr val="404040"/>
                </a:solidFill>
                <a:latin typeface="Times New Roman"/>
              </a:rPr>
              <a:t>    case 3:</a:t>
            </a:r>
          </a:p>
          <a:p>
            <a:pPr algn="l">
              <a:lnSpc>
                <a:spcPts val="4559"/>
              </a:lnSpc>
            </a:pPr>
            <a:r>
              <a:rPr lang="en-US" sz="3799" dirty="0">
                <a:solidFill>
                  <a:srgbClr val="404040"/>
                </a:solidFill>
                <a:latin typeface="Times New Roman"/>
              </a:rPr>
              <a:t>      printf("Thursday");</a:t>
            </a:r>
          </a:p>
          <a:p>
            <a:pPr algn="l">
              <a:lnSpc>
                <a:spcPts val="4559"/>
              </a:lnSpc>
            </a:pPr>
            <a:r>
              <a:rPr lang="en-US" sz="3799" dirty="0">
                <a:solidFill>
                  <a:srgbClr val="404040"/>
                </a:solidFill>
                <a:latin typeface="Times New Roman"/>
              </a:rPr>
              <a:t>      break;</a:t>
            </a:r>
          </a:p>
          <a:p>
            <a:pPr algn="l">
              <a:lnSpc>
                <a:spcPts val="4559"/>
              </a:lnSpc>
            </a:pPr>
            <a:r>
              <a:rPr lang="en-US" sz="3799" dirty="0">
                <a:solidFill>
                  <a:srgbClr val="404040"/>
                </a:solidFill>
                <a:latin typeface="Times New Roman"/>
              </a:rPr>
              <a:t>   }    </a:t>
            </a:r>
          </a:p>
          <a:p>
            <a:pPr algn="l">
              <a:lnSpc>
                <a:spcPts val="4559"/>
              </a:lnSpc>
            </a:pPr>
            <a:r>
              <a:rPr lang="en-US" sz="3799" dirty="0">
                <a:solidFill>
                  <a:srgbClr val="404040"/>
                </a:solidFill>
                <a:latin typeface="Times New Roman"/>
              </a:rPr>
              <a:t>  return 0; </a:t>
            </a:r>
          </a:p>
          <a:p>
            <a:pPr algn="l">
              <a:lnSpc>
                <a:spcPts val="4559"/>
              </a:lnSpc>
            </a:pPr>
            <a:r>
              <a:rPr lang="en-US" sz="3799" dirty="0">
                <a:solidFill>
                  <a:srgbClr val="404040"/>
                </a:solidFill>
                <a:latin typeface="Times New Roman"/>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35996" y="2658618"/>
            <a:ext cx="10942407" cy="2983293"/>
          </a:xfrm>
          <a:prstGeom prst="rect">
            <a:avLst/>
          </a:prstGeom>
        </p:spPr>
        <p:txBody>
          <a:bodyPr lIns="0" tIns="0" rIns="0" bIns="0" rtlCol="0" anchor="t">
            <a:spAutoFit/>
          </a:bodyPr>
          <a:lstStyle/>
          <a:p>
            <a:pPr algn="just">
              <a:lnSpc>
                <a:spcPts val="4587"/>
              </a:lnSpc>
            </a:pPr>
            <a:r>
              <a:rPr lang="en-US" sz="4247" spc="-25" dirty="0">
                <a:solidFill>
                  <a:srgbClr val="000000"/>
                </a:solidFill>
                <a:latin typeface="Times New Roman Light"/>
              </a:rPr>
              <a:t>Parentheses -  </a:t>
            </a:r>
            <a:r>
              <a:rPr lang="en-US" sz="4247" spc="-25" dirty="0">
                <a:solidFill>
                  <a:srgbClr val="000000"/>
                </a:solidFill>
                <a:latin typeface="Times New Roman Light"/>
                <a:hlinkClick r:id="rId2"/>
              </a:rPr>
              <a:t>http://tinyurl.com/477yphz2</a:t>
            </a:r>
            <a:endParaRPr lang="en-US" sz="4247" spc="-25" dirty="0">
              <a:solidFill>
                <a:srgbClr val="000000"/>
              </a:solidFill>
              <a:latin typeface="Times New Roman Light"/>
            </a:endParaRPr>
          </a:p>
          <a:p>
            <a:pPr algn="just">
              <a:lnSpc>
                <a:spcPts val="4587"/>
              </a:lnSpc>
            </a:pPr>
            <a:r>
              <a:rPr lang="en-US" sz="4247" spc="-25" dirty="0">
                <a:solidFill>
                  <a:srgbClr val="000000"/>
                </a:solidFill>
                <a:latin typeface="Times New Roman"/>
              </a:rPr>
              <a:t>If Statement - </a:t>
            </a:r>
            <a:r>
              <a:rPr lang="en-US" sz="4247" spc="-25" dirty="0">
                <a:solidFill>
                  <a:srgbClr val="000000"/>
                </a:solidFill>
                <a:latin typeface="Times New Roman"/>
                <a:hlinkClick r:id="rId3"/>
              </a:rPr>
              <a:t>http://tinyurl.com/yh4b6nbx</a:t>
            </a:r>
            <a:endParaRPr lang="en-US" sz="4247" spc="-25" dirty="0">
              <a:solidFill>
                <a:srgbClr val="000000"/>
              </a:solidFill>
              <a:latin typeface="Times New Roman"/>
            </a:endParaRPr>
          </a:p>
          <a:p>
            <a:pPr algn="just">
              <a:lnSpc>
                <a:spcPts val="4587"/>
              </a:lnSpc>
            </a:pPr>
            <a:r>
              <a:rPr lang="en-US" sz="4247" spc="-25" dirty="0">
                <a:solidFill>
                  <a:srgbClr val="000000"/>
                </a:solidFill>
                <a:latin typeface="Times New Roman"/>
              </a:rPr>
              <a:t>Else If Statement - </a:t>
            </a:r>
            <a:r>
              <a:rPr lang="en-US" sz="4247" spc="-25" dirty="0">
                <a:solidFill>
                  <a:srgbClr val="000000"/>
                </a:solidFill>
                <a:latin typeface="Times New Roman"/>
                <a:hlinkClick r:id="rId4"/>
              </a:rPr>
              <a:t>http://tinyurl.com/prray64d</a:t>
            </a:r>
            <a:endParaRPr lang="en-US" sz="4247" spc="-25" dirty="0">
              <a:solidFill>
                <a:srgbClr val="000000"/>
              </a:solidFill>
              <a:latin typeface="Times New Roman"/>
            </a:endParaRPr>
          </a:p>
          <a:p>
            <a:pPr algn="just">
              <a:lnSpc>
                <a:spcPts val="4587"/>
              </a:lnSpc>
            </a:pPr>
            <a:r>
              <a:rPr lang="en-US" sz="4247" spc="-25" dirty="0">
                <a:solidFill>
                  <a:srgbClr val="000000"/>
                </a:solidFill>
                <a:latin typeface="Times New Roman"/>
              </a:rPr>
              <a:t>Else Statement - </a:t>
            </a:r>
            <a:r>
              <a:rPr lang="en-US" sz="4247" spc="-25" dirty="0">
                <a:solidFill>
                  <a:srgbClr val="000000"/>
                </a:solidFill>
                <a:latin typeface="Times New Roman"/>
                <a:hlinkClick r:id="rId5"/>
              </a:rPr>
              <a:t>http://tinyurl.com/y228yy5e</a:t>
            </a:r>
            <a:endParaRPr lang="en-US" sz="4247" spc="-25" dirty="0">
              <a:solidFill>
                <a:srgbClr val="000000"/>
              </a:solidFill>
              <a:latin typeface="Times New Roman"/>
            </a:endParaRPr>
          </a:p>
          <a:p>
            <a:pPr algn="just">
              <a:lnSpc>
                <a:spcPts val="4587"/>
              </a:lnSpc>
              <a:spcBef>
                <a:spcPct val="0"/>
              </a:spcBef>
            </a:pPr>
            <a:r>
              <a:rPr lang="en-US" sz="4247" spc="-25" dirty="0">
                <a:solidFill>
                  <a:srgbClr val="000000"/>
                </a:solidFill>
                <a:latin typeface="Times New Roman"/>
              </a:rPr>
              <a:t>Practice - </a:t>
            </a:r>
            <a:r>
              <a:rPr lang="en-US" sz="4247" spc="-25" dirty="0">
                <a:solidFill>
                  <a:srgbClr val="000000"/>
                </a:solidFill>
                <a:latin typeface="Times New Roman"/>
                <a:hlinkClick r:id="rId6"/>
              </a:rPr>
              <a:t>http://tinyurl.com/73ku9sbh</a:t>
            </a:r>
            <a:endParaRPr lang="en-US" sz="4247" spc="-25" dirty="0">
              <a:solidFill>
                <a:srgbClr val="000000"/>
              </a:solidFill>
              <a:latin typeface="Times New Roman"/>
            </a:endParaRPr>
          </a:p>
        </p:txBody>
      </p:sp>
      <p:sp>
        <p:nvSpPr>
          <p:cNvPr id="3" name="TextBox 3"/>
          <p:cNvSpPr txBox="1"/>
          <p:nvPr/>
        </p:nvSpPr>
        <p:spPr>
          <a:xfrm>
            <a:off x="5867400" y="952500"/>
            <a:ext cx="10243469" cy="1283970"/>
          </a:xfrm>
          <a:prstGeom prst="rect">
            <a:avLst/>
          </a:prstGeom>
        </p:spPr>
        <p:txBody>
          <a:bodyPr lIns="0" tIns="0" rIns="0" bIns="0" rtlCol="0" anchor="t">
            <a:spAutoFit/>
          </a:bodyPr>
          <a:lstStyle/>
          <a:p>
            <a:pPr algn="just">
              <a:lnSpc>
                <a:spcPts val="8640"/>
              </a:lnSpc>
              <a:spcBef>
                <a:spcPct val="0"/>
              </a:spcBef>
            </a:pPr>
            <a:r>
              <a:rPr lang="en-US" sz="8000" spc="-48" dirty="0">
                <a:solidFill>
                  <a:srgbClr val="000000"/>
                </a:solidFill>
                <a:latin typeface="Times New Roman Bold"/>
              </a:rPr>
              <a:t>Problems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16853" y="417691"/>
            <a:ext cx="10713904" cy="4305300"/>
          </a:xfrm>
          <a:prstGeom prst="rect">
            <a:avLst/>
          </a:prstGeom>
        </p:spPr>
        <p:txBody>
          <a:bodyPr lIns="0" tIns="0" rIns="0" bIns="0" rtlCol="0" anchor="t">
            <a:spAutoFit/>
          </a:bodyPr>
          <a:lstStyle/>
          <a:p>
            <a:pPr algn="l">
              <a:lnSpc>
                <a:spcPts val="6641"/>
              </a:lnSpc>
            </a:pPr>
            <a:r>
              <a:rPr lang="en-US" sz="5534" dirty="0">
                <a:latin typeface="Times New Roman Bold"/>
              </a:rPr>
              <a:t>C For Loop</a:t>
            </a:r>
          </a:p>
          <a:p>
            <a:pPr algn="l">
              <a:lnSpc>
                <a:spcPts val="6641"/>
              </a:lnSpc>
            </a:pPr>
            <a:endParaRPr lang="en-US" sz="5534" dirty="0">
              <a:solidFill>
                <a:srgbClr val="5F1CC2"/>
              </a:solidFill>
              <a:latin typeface="Times New Roman Bold"/>
            </a:endParaRPr>
          </a:p>
          <a:p>
            <a:pPr algn="l">
              <a:lnSpc>
                <a:spcPts val="6641"/>
              </a:lnSpc>
            </a:pPr>
            <a:r>
              <a:rPr lang="en-US" sz="5534" dirty="0">
                <a:solidFill>
                  <a:srgbClr val="404040"/>
                </a:solidFill>
                <a:latin typeface="Times New Roman"/>
              </a:rPr>
              <a:t>When you know exactly how many times you want to loop through a block of code, use the for loop.</a:t>
            </a:r>
          </a:p>
        </p:txBody>
      </p:sp>
      <p:sp>
        <p:nvSpPr>
          <p:cNvPr id="5" name="Freeform 5"/>
          <p:cNvSpPr/>
          <p:nvPr/>
        </p:nvSpPr>
        <p:spPr>
          <a:xfrm>
            <a:off x="11785345" y="1028700"/>
            <a:ext cx="6090978" cy="8424534"/>
          </a:xfrm>
          <a:custGeom>
            <a:avLst/>
            <a:gdLst/>
            <a:ahLst/>
            <a:cxnLst/>
            <a:rect l="l" t="t" r="r" b="b"/>
            <a:pathLst>
              <a:path w="6090978" h="8424534">
                <a:moveTo>
                  <a:pt x="0" y="0"/>
                </a:moveTo>
                <a:lnTo>
                  <a:pt x="6090979" y="0"/>
                </a:lnTo>
                <a:lnTo>
                  <a:pt x="6090979" y="8424534"/>
                </a:lnTo>
                <a:lnTo>
                  <a:pt x="0" y="8424534"/>
                </a:lnTo>
                <a:lnTo>
                  <a:pt x="0" y="0"/>
                </a:lnTo>
                <a:close/>
              </a:path>
            </a:pathLst>
          </a:custGeom>
          <a:blipFill>
            <a:blip r:embed="rId2"/>
            <a:stretch>
              <a:fillRect t="-716" b="-716"/>
            </a:stretch>
          </a:blipFill>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581453" y="723900"/>
            <a:ext cx="13803578" cy="8753475"/>
          </a:xfrm>
          <a:prstGeom prst="rect">
            <a:avLst/>
          </a:prstGeom>
        </p:spPr>
        <p:txBody>
          <a:bodyPr lIns="0" tIns="0" rIns="0" bIns="0" rtlCol="0" anchor="t">
            <a:spAutoFit/>
          </a:bodyPr>
          <a:lstStyle/>
          <a:p>
            <a:pPr algn="l">
              <a:lnSpc>
                <a:spcPts val="5279"/>
              </a:lnSpc>
            </a:pPr>
            <a:r>
              <a:rPr lang="en-US" sz="4399">
                <a:solidFill>
                  <a:srgbClr val="000000"/>
                </a:solidFill>
                <a:latin typeface="Times New Roman Bold"/>
              </a:rPr>
              <a:t>Print numbers from 1 to 10</a:t>
            </a:r>
          </a:p>
          <a:p>
            <a:pPr algn="l">
              <a:lnSpc>
                <a:spcPts val="5279"/>
              </a:lnSpc>
            </a:pPr>
            <a:r>
              <a:rPr lang="en-US" sz="4399">
                <a:solidFill>
                  <a:srgbClr val="000000"/>
                </a:solidFill>
                <a:latin typeface="Times New Roman"/>
              </a:rPr>
              <a:t>#include &lt;stdio.h&gt;</a:t>
            </a:r>
          </a:p>
          <a:p>
            <a:pPr algn="l">
              <a:lnSpc>
                <a:spcPts val="5279"/>
              </a:lnSpc>
            </a:pPr>
            <a:endParaRPr lang="en-US" sz="4399">
              <a:solidFill>
                <a:srgbClr val="000000"/>
              </a:solidFill>
              <a:latin typeface="Times New Roman"/>
            </a:endParaRPr>
          </a:p>
          <a:p>
            <a:pPr algn="l">
              <a:lnSpc>
                <a:spcPts val="5279"/>
              </a:lnSpc>
            </a:pPr>
            <a:r>
              <a:rPr lang="en-US" sz="4399">
                <a:solidFill>
                  <a:srgbClr val="000000"/>
                </a:solidFill>
                <a:latin typeface="Times New Roman"/>
              </a:rPr>
              <a:t>int main() {</a:t>
            </a:r>
          </a:p>
          <a:p>
            <a:pPr algn="l">
              <a:lnSpc>
                <a:spcPts val="5279"/>
              </a:lnSpc>
            </a:pPr>
            <a:r>
              <a:rPr lang="en-US" sz="4399">
                <a:solidFill>
                  <a:srgbClr val="000000"/>
                </a:solidFill>
                <a:latin typeface="Times New Roman"/>
              </a:rPr>
              <a:t>  int i;</a:t>
            </a:r>
          </a:p>
          <a:p>
            <a:pPr algn="l">
              <a:lnSpc>
                <a:spcPts val="5279"/>
              </a:lnSpc>
            </a:pPr>
            <a:endParaRPr lang="en-US" sz="4399">
              <a:solidFill>
                <a:srgbClr val="000000"/>
              </a:solidFill>
              <a:latin typeface="Times New Roman"/>
            </a:endParaRPr>
          </a:p>
          <a:p>
            <a:pPr algn="l">
              <a:lnSpc>
                <a:spcPts val="5279"/>
              </a:lnSpc>
            </a:pPr>
            <a:r>
              <a:rPr lang="en-US" sz="4399">
                <a:solidFill>
                  <a:srgbClr val="000000"/>
                </a:solidFill>
                <a:latin typeface="Times New Roman"/>
              </a:rPr>
              <a:t>  for (i = 1; i &lt; 11; ++i)</a:t>
            </a:r>
          </a:p>
          <a:p>
            <a:pPr algn="l">
              <a:lnSpc>
                <a:spcPts val="5279"/>
              </a:lnSpc>
            </a:pPr>
            <a:r>
              <a:rPr lang="en-US" sz="4399">
                <a:solidFill>
                  <a:srgbClr val="000000"/>
                </a:solidFill>
                <a:latin typeface="Times New Roman"/>
              </a:rPr>
              <a:t>  {</a:t>
            </a:r>
          </a:p>
          <a:p>
            <a:pPr algn="l">
              <a:lnSpc>
                <a:spcPts val="5279"/>
              </a:lnSpc>
            </a:pPr>
            <a:r>
              <a:rPr lang="en-US" sz="4399">
                <a:solidFill>
                  <a:srgbClr val="000000"/>
                </a:solidFill>
                <a:latin typeface="Times New Roman"/>
              </a:rPr>
              <a:t>    printf("%d ", i);</a:t>
            </a:r>
          </a:p>
          <a:p>
            <a:pPr algn="l">
              <a:lnSpc>
                <a:spcPts val="5279"/>
              </a:lnSpc>
            </a:pPr>
            <a:r>
              <a:rPr lang="en-US" sz="4399">
                <a:solidFill>
                  <a:srgbClr val="000000"/>
                </a:solidFill>
                <a:latin typeface="Times New Roman"/>
              </a:rPr>
              <a:t>  }</a:t>
            </a:r>
          </a:p>
          <a:p>
            <a:pPr algn="l">
              <a:lnSpc>
                <a:spcPts val="5279"/>
              </a:lnSpc>
            </a:pPr>
            <a:r>
              <a:rPr lang="en-US" sz="4399">
                <a:solidFill>
                  <a:srgbClr val="000000"/>
                </a:solidFill>
                <a:latin typeface="Times New Roman"/>
              </a:rPr>
              <a:t>  return 0;</a:t>
            </a:r>
          </a:p>
          <a:p>
            <a:pPr algn="l">
              <a:lnSpc>
                <a:spcPts val="5279"/>
              </a:lnSpc>
            </a:pPr>
            <a:r>
              <a:rPr lang="en-US" sz="4399">
                <a:solidFill>
                  <a:srgbClr val="000000"/>
                </a:solidFill>
                <a:latin typeface="Times New Roman"/>
              </a:rPr>
              <a:t>}</a:t>
            </a:r>
          </a:p>
          <a:p>
            <a:pPr algn="l">
              <a:lnSpc>
                <a:spcPts val="5279"/>
              </a:lnSpc>
            </a:pPr>
            <a:endParaRPr lang="en-US" sz="4399">
              <a:solidFill>
                <a:srgbClr val="000000"/>
              </a:solidFill>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00532" y="307726"/>
            <a:ext cx="17502390" cy="9420225"/>
          </a:xfrm>
          <a:prstGeom prst="rect">
            <a:avLst/>
          </a:prstGeom>
        </p:spPr>
        <p:txBody>
          <a:bodyPr lIns="0" tIns="0" rIns="0" bIns="0" rtlCol="0" anchor="t">
            <a:spAutoFit/>
          </a:bodyPr>
          <a:lstStyle/>
          <a:p>
            <a:pPr algn="l">
              <a:lnSpc>
                <a:spcPts val="5279"/>
              </a:lnSpc>
            </a:pPr>
            <a:r>
              <a:rPr lang="en-US" sz="4399">
                <a:solidFill>
                  <a:srgbClr val="5F1CC2"/>
                </a:solidFill>
                <a:latin typeface="Times New Roman"/>
              </a:rPr>
              <a:t> </a:t>
            </a:r>
            <a:r>
              <a:rPr lang="en-US" sz="4399">
                <a:solidFill>
                  <a:srgbClr val="000000"/>
                </a:solidFill>
                <a:latin typeface="Times New Roman Bold"/>
              </a:rPr>
              <a:t>C While Loop</a:t>
            </a:r>
          </a:p>
          <a:p>
            <a:pPr algn="l">
              <a:lnSpc>
                <a:spcPts val="5279"/>
              </a:lnSpc>
            </a:pPr>
            <a:endParaRPr lang="en-US" sz="4399">
              <a:solidFill>
                <a:srgbClr val="000000"/>
              </a:solidFill>
              <a:latin typeface="Times New Roman Bold"/>
            </a:endParaRPr>
          </a:p>
          <a:p>
            <a:pPr algn="l">
              <a:lnSpc>
                <a:spcPts val="5279"/>
              </a:lnSpc>
            </a:pPr>
            <a:r>
              <a:rPr lang="en-US" sz="4399">
                <a:solidFill>
                  <a:srgbClr val="5F1CC2"/>
                </a:solidFill>
                <a:latin typeface="Times New Roman"/>
              </a:rPr>
              <a:t> </a:t>
            </a:r>
            <a:r>
              <a:rPr lang="en-US" sz="4399">
                <a:solidFill>
                  <a:srgbClr val="000000"/>
                </a:solidFill>
                <a:latin typeface="Times New Roman Bold"/>
              </a:rPr>
              <a:t>Syntax :</a:t>
            </a:r>
          </a:p>
          <a:p>
            <a:pPr algn="l">
              <a:lnSpc>
                <a:spcPts val="5279"/>
              </a:lnSpc>
            </a:pPr>
            <a:r>
              <a:rPr lang="en-US" sz="4399">
                <a:solidFill>
                  <a:srgbClr val="5F1CC2"/>
                </a:solidFill>
                <a:latin typeface="Times New Roman"/>
              </a:rPr>
              <a:t>       </a:t>
            </a:r>
            <a:r>
              <a:rPr lang="en-US" sz="4399">
                <a:solidFill>
                  <a:srgbClr val="404040"/>
                </a:solidFill>
                <a:latin typeface="Times New Roman"/>
              </a:rPr>
              <a:t>while (</a:t>
            </a:r>
            <a:r>
              <a:rPr lang="en-US" sz="4399">
                <a:solidFill>
                  <a:srgbClr val="404040"/>
                </a:solidFill>
                <a:latin typeface="Times New Roman Italics"/>
              </a:rPr>
              <a:t>condition</a:t>
            </a:r>
            <a:r>
              <a:rPr lang="en-US" sz="4399">
                <a:solidFill>
                  <a:srgbClr val="404040"/>
                </a:solidFill>
                <a:latin typeface="Times New Roman"/>
              </a:rPr>
              <a:t>) {</a:t>
            </a:r>
          </a:p>
          <a:p>
            <a:pPr algn="l">
              <a:lnSpc>
                <a:spcPts val="5279"/>
              </a:lnSpc>
            </a:pPr>
            <a:r>
              <a:rPr lang="en-US" sz="4399">
                <a:solidFill>
                  <a:srgbClr val="404040"/>
                </a:solidFill>
                <a:latin typeface="Times New Roman Italics"/>
              </a:rPr>
              <a:t>              // code block to be executed</a:t>
            </a:r>
          </a:p>
          <a:p>
            <a:pPr algn="l">
              <a:lnSpc>
                <a:spcPts val="5279"/>
              </a:lnSpc>
            </a:pPr>
            <a:r>
              <a:rPr lang="en-US" sz="4399">
                <a:solidFill>
                  <a:srgbClr val="404040"/>
                </a:solidFill>
                <a:latin typeface="Times New Roman"/>
              </a:rPr>
              <a:t>        }</a:t>
            </a:r>
          </a:p>
          <a:p>
            <a:pPr algn="l">
              <a:lnSpc>
                <a:spcPts val="5279"/>
              </a:lnSpc>
            </a:pPr>
            <a:endParaRPr lang="en-US" sz="4399">
              <a:solidFill>
                <a:srgbClr val="404040"/>
              </a:solidFill>
              <a:latin typeface="Times New Roman"/>
            </a:endParaRPr>
          </a:p>
          <a:p>
            <a:pPr algn="l">
              <a:lnSpc>
                <a:spcPts val="5279"/>
              </a:lnSpc>
            </a:pPr>
            <a:r>
              <a:rPr lang="en-US" sz="4399">
                <a:solidFill>
                  <a:srgbClr val="000000"/>
                </a:solidFill>
                <a:latin typeface="Times New Roman Bold"/>
              </a:rPr>
              <a:t>How while loop works?</a:t>
            </a:r>
          </a:p>
          <a:p>
            <a:pPr algn="l">
              <a:lnSpc>
                <a:spcPts val="5279"/>
              </a:lnSpc>
            </a:pPr>
            <a:endParaRPr lang="en-US" sz="4399">
              <a:solidFill>
                <a:srgbClr val="000000"/>
              </a:solidFill>
              <a:latin typeface="Times New Roman Bold"/>
            </a:endParaRPr>
          </a:p>
          <a:p>
            <a:pPr marL="796286" lvl="1" indent="-398143" algn="l">
              <a:lnSpc>
                <a:spcPts val="5279"/>
              </a:lnSpc>
              <a:buFont typeface="Arial"/>
              <a:buChar char="•"/>
            </a:pPr>
            <a:r>
              <a:rPr lang="en-US" sz="4399">
                <a:solidFill>
                  <a:srgbClr val="000000"/>
                </a:solidFill>
                <a:latin typeface="Times New Roman"/>
              </a:rPr>
              <a:t>The while loop evaluates the testExpression inside the parentheses ().</a:t>
            </a:r>
          </a:p>
          <a:p>
            <a:pPr marL="796286" lvl="1" indent="-398143" algn="l">
              <a:lnSpc>
                <a:spcPts val="5279"/>
              </a:lnSpc>
              <a:buFont typeface="Arial"/>
              <a:buChar char="•"/>
            </a:pPr>
            <a:r>
              <a:rPr lang="en-US" sz="4399">
                <a:solidFill>
                  <a:srgbClr val="000000"/>
                </a:solidFill>
                <a:latin typeface="Times New Roman"/>
              </a:rPr>
              <a:t>If testExpression is true, statements inside the body of while loop are executed. Then, testExpression is evaluated again.</a:t>
            </a:r>
          </a:p>
          <a:p>
            <a:pPr marL="796286" lvl="1" indent="-398143" algn="l">
              <a:lnSpc>
                <a:spcPts val="5279"/>
              </a:lnSpc>
              <a:buFont typeface="Arial"/>
              <a:buChar char="•"/>
            </a:pPr>
            <a:r>
              <a:rPr lang="en-US" sz="4399">
                <a:solidFill>
                  <a:srgbClr val="000000"/>
                </a:solidFill>
                <a:latin typeface="Times New Roman"/>
              </a:rPr>
              <a:t>The process goes on until testExpression is evaluated to false.</a:t>
            </a:r>
          </a:p>
          <a:p>
            <a:pPr marL="796286" lvl="1" indent="-398143" algn="l">
              <a:lnSpc>
                <a:spcPts val="5279"/>
              </a:lnSpc>
              <a:buFont typeface="Arial"/>
              <a:buChar char="•"/>
            </a:pPr>
            <a:r>
              <a:rPr lang="en-US" sz="4399">
                <a:solidFill>
                  <a:srgbClr val="000000"/>
                </a:solidFill>
                <a:latin typeface="Times New Roman"/>
              </a:rPr>
              <a:t>If testExpression is false, the loop terminates (ends).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342578" y="220928"/>
            <a:ext cx="13919487" cy="9134475"/>
          </a:xfrm>
          <a:prstGeom prst="rect">
            <a:avLst/>
          </a:prstGeom>
        </p:spPr>
        <p:txBody>
          <a:bodyPr lIns="0" tIns="0" rIns="0" bIns="0" rtlCol="0" anchor="t">
            <a:spAutoFit/>
          </a:bodyPr>
          <a:lstStyle/>
          <a:p>
            <a:pPr algn="l">
              <a:lnSpc>
                <a:spcPts val="5519"/>
              </a:lnSpc>
            </a:pPr>
            <a:r>
              <a:rPr lang="en-US" sz="4599" dirty="0">
                <a:latin typeface="Times New Roman Bold"/>
              </a:rPr>
              <a:t>Example Program:</a:t>
            </a:r>
          </a:p>
          <a:p>
            <a:pPr algn="l">
              <a:lnSpc>
                <a:spcPts val="5519"/>
              </a:lnSpc>
            </a:pPr>
            <a:endParaRPr lang="en-US" sz="4599" dirty="0">
              <a:solidFill>
                <a:srgbClr val="5F1CC2"/>
              </a:solidFill>
              <a:latin typeface="Times New Roman Bold"/>
            </a:endParaRPr>
          </a:p>
          <a:p>
            <a:pPr algn="l">
              <a:lnSpc>
                <a:spcPts val="5519"/>
              </a:lnSpc>
            </a:pPr>
            <a:r>
              <a:rPr lang="en-US" sz="4599" dirty="0">
                <a:solidFill>
                  <a:srgbClr val="404040"/>
                </a:solidFill>
                <a:latin typeface="Times New Roman"/>
              </a:rPr>
              <a:t>#include &lt;stdio.h&gt;</a:t>
            </a:r>
          </a:p>
          <a:p>
            <a:pPr algn="l">
              <a:lnSpc>
                <a:spcPts val="5519"/>
              </a:lnSpc>
            </a:pPr>
            <a:endParaRPr lang="en-US" sz="4599" dirty="0">
              <a:solidFill>
                <a:srgbClr val="404040"/>
              </a:solidFill>
              <a:latin typeface="Times New Roman"/>
            </a:endParaRPr>
          </a:p>
          <a:p>
            <a:pPr algn="l">
              <a:lnSpc>
                <a:spcPts val="5519"/>
              </a:lnSpc>
            </a:pPr>
            <a:r>
              <a:rPr lang="en-US" sz="4599" dirty="0">
                <a:solidFill>
                  <a:srgbClr val="404040"/>
                </a:solidFill>
                <a:latin typeface="Times New Roman"/>
              </a:rPr>
              <a:t>int main() {</a:t>
            </a:r>
          </a:p>
          <a:p>
            <a:pPr algn="l">
              <a:lnSpc>
                <a:spcPts val="5519"/>
              </a:lnSpc>
            </a:pPr>
            <a:r>
              <a:rPr lang="en-US" sz="4599" dirty="0">
                <a:solidFill>
                  <a:srgbClr val="404040"/>
                </a:solidFill>
                <a:latin typeface="Times New Roman"/>
              </a:rPr>
              <a:t>int </a:t>
            </a:r>
            <a:r>
              <a:rPr lang="en-US" sz="4599" dirty="0" err="1">
                <a:solidFill>
                  <a:srgbClr val="404040"/>
                </a:solidFill>
                <a:latin typeface="Times New Roman"/>
              </a:rPr>
              <a:t>i</a:t>
            </a:r>
            <a:r>
              <a:rPr lang="en-US" sz="4599" dirty="0">
                <a:solidFill>
                  <a:srgbClr val="404040"/>
                </a:solidFill>
                <a:latin typeface="Times New Roman"/>
              </a:rPr>
              <a:t> = 0;</a:t>
            </a:r>
          </a:p>
          <a:p>
            <a:pPr algn="l">
              <a:lnSpc>
                <a:spcPts val="5519"/>
              </a:lnSpc>
            </a:pPr>
            <a:r>
              <a:rPr lang="en-US" sz="4599" dirty="0">
                <a:solidFill>
                  <a:srgbClr val="404040"/>
                </a:solidFill>
                <a:latin typeface="Times New Roman"/>
              </a:rPr>
              <a:t>  </a:t>
            </a:r>
          </a:p>
          <a:p>
            <a:pPr algn="l">
              <a:lnSpc>
                <a:spcPts val="5519"/>
              </a:lnSpc>
            </a:pPr>
            <a:r>
              <a:rPr lang="en-US" sz="4599" dirty="0">
                <a:solidFill>
                  <a:srgbClr val="404040"/>
                </a:solidFill>
                <a:latin typeface="Times New Roman"/>
              </a:rPr>
              <a:t>  while (</a:t>
            </a:r>
            <a:r>
              <a:rPr lang="en-US" sz="4599" dirty="0" err="1">
                <a:solidFill>
                  <a:srgbClr val="404040"/>
                </a:solidFill>
                <a:latin typeface="Times New Roman"/>
              </a:rPr>
              <a:t>i</a:t>
            </a:r>
            <a:r>
              <a:rPr lang="en-US" sz="4599" dirty="0">
                <a:solidFill>
                  <a:srgbClr val="404040"/>
                </a:solidFill>
                <a:latin typeface="Times New Roman"/>
              </a:rPr>
              <a:t> &lt; 5) {</a:t>
            </a:r>
          </a:p>
          <a:p>
            <a:pPr algn="l">
              <a:lnSpc>
                <a:spcPts val="5519"/>
              </a:lnSpc>
            </a:pPr>
            <a:r>
              <a:rPr lang="en-US" sz="4599" dirty="0">
                <a:solidFill>
                  <a:srgbClr val="404040"/>
                </a:solidFill>
                <a:latin typeface="Times New Roman"/>
              </a:rPr>
              <a:t>    printf("%d\n", </a:t>
            </a:r>
            <a:r>
              <a:rPr lang="en-US" sz="4599" dirty="0" err="1">
                <a:solidFill>
                  <a:srgbClr val="404040"/>
                </a:solidFill>
                <a:latin typeface="Times New Roman"/>
              </a:rPr>
              <a:t>i</a:t>
            </a:r>
            <a:r>
              <a:rPr lang="en-US" sz="4599" dirty="0">
                <a:solidFill>
                  <a:srgbClr val="404040"/>
                </a:solidFill>
                <a:latin typeface="Times New Roman"/>
              </a:rPr>
              <a:t>);</a:t>
            </a:r>
          </a:p>
          <a:p>
            <a:pPr algn="l">
              <a:lnSpc>
                <a:spcPts val="5519"/>
              </a:lnSpc>
            </a:pPr>
            <a:r>
              <a:rPr lang="en-US" sz="4599" dirty="0">
                <a:solidFill>
                  <a:srgbClr val="404040"/>
                </a:solidFill>
                <a:latin typeface="Times New Roman"/>
              </a:rPr>
              <a:t>    </a:t>
            </a:r>
            <a:r>
              <a:rPr lang="en-US" sz="4599" dirty="0" err="1">
                <a:solidFill>
                  <a:srgbClr val="404040"/>
                </a:solidFill>
                <a:latin typeface="Times New Roman"/>
              </a:rPr>
              <a:t>i</a:t>
            </a:r>
            <a:r>
              <a:rPr lang="en-US" sz="4599" dirty="0">
                <a:solidFill>
                  <a:srgbClr val="404040"/>
                </a:solidFill>
                <a:latin typeface="Times New Roman"/>
              </a:rPr>
              <a:t>++;</a:t>
            </a:r>
          </a:p>
          <a:p>
            <a:pPr algn="l">
              <a:lnSpc>
                <a:spcPts val="5519"/>
              </a:lnSpc>
            </a:pPr>
            <a:r>
              <a:rPr lang="en-US" sz="4599" dirty="0">
                <a:solidFill>
                  <a:srgbClr val="404040"/>
                </a:solidFill>
                <a:latin typeface="Times New Roman"/>
              </a:rPr>
              <a:t>  }</a:t>
            </a:r>
          </a:p>
          <a:p>
            <a:pPr algn="l">
              <a:lnSpc>
                <a:spcPts val="5519"/>
              </a:lnSpc>
            </a:pPr>
            <a:r>
              <a:rPr lang="en-US" sz="4599" dirty="0">
                <a:solidFill>
                  <a:srgbClr val="404040"/>
                </a:solidFill>
                <a:latin typeface="Times New Roman"/>
              </a:rPr>
              <a:t>  return 0;</a:t>
            </a:r>
          </a:p>
          <a:p>
            <a:pPr algn="l">
              <a:lnSpc>
                <a:spcPts val="5519"/>
              </a:lnSpc>
            </a:pPr>
            <a:r>
              <a:rPr lang="en-US" sz="4599" dirty="0">
                <a:solidFill>
                  <a:srgbClr val="404040"/>
                </a:solidFill>
                <a:latin typeface="Times New Roman"/>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67475" y="813181"/>
            <a:ext cx="17353050" cy="8517763"/>
          </a:xfrm>
          <a:prstGeom prst="rect">
            <a:avLst/>
          </a:prstGeom>
        </p:spPr>
        <p:txBody>
          <a:bodyPr lIns="0" tIns="0" rIns="0" bIns="0" rtlCol="0" anchor="t">
            <a:spAutoFit/>
          </a:bodyPr>
          <a:lstStyle/>
          <a:p>
            <a:pPr algn="l">
              <a:lnSpc>
                <a:spcPts val="5575"/>
              </a:lnSpc>
            </a:pPr>
            <a:r>
              <a:rPr lang="en-US" sz="4099" dirty="0">
                <a:latin typeface="Times New Roman Bold"/>
              </a:rPr>
              <a:t>C do…while loop</a:t>
            </a:r>
          </a:p>
          <a:p>
            <a:pPr algn="l">
              <a:lnSpc>
                <a:spcPts val="5575"/>
              </a:lnSpc>
            </a:pPr>
            <a:endParaRPr lang="en-US" sz="4099" dirty="0">
              <a:solidFill>
                <a:srgbClr val="5F1CC2"/>
              </a:solidFill>
              <a:latin typeface="Times New Roman Bold"/>
            </a:endParaRPr>
          </a:p>
          <a:p>
            <a:pPr algn="l">
              <a:lnSpc>
                <a:spcPts val="5575"/>
              </a:lnSpc>
            </a:pPr>
            <a:r>
              <a:rPr lang="en-US" sz="4099" dirty="0">
                <a:solidFill>
                  <a:srgbClr val="000000"/>
                </a:solidFill>
                <a:latin typeface="Times New Roman"/>
              </a:rPr>
              <a:t>The </a:t>
            </a:r>
            <a:r>
              <a:rPr lang="en-US" sz="4099" dirty="0" err="1">
                <a:solidFill>
                  <a:srgbClr val="000000"/>
                </a:solidFill>
                <a:latin typeface="Times New Roman"/>
              </a:rPr>
              <a:t>do..while</a:t>
            </a:r>
            <a:r>
              <a:rPr lang="en-US" sz="4099" dirty="0">
                <a:solidFill>
                  <a:srgbClr val="000000"/>
                </a:solidFill>
                <a:latin typeface="Times New Roman"/>
              </a:rPr>
              <a:t> loop is similar to the while loop with one important difference. The body of do...while loop is executed at least once. Only then, the test expression is evaluated.</a:t>
            </a:r>
          </a:p>
          <a:p>
            <a:pPr algn="l">
              <a:lnSpc>
                <a:spcPts val="5575"/>
              </a:lnSpc>
            </a:pPr>
            <a:endParaRPr lang="en-US" sz="4099" dirty="0">
              <a:solidFill>
                <a:srgbClr val="000000"/>
              </a:solidFill>
              <a:latin typeface="Times New Roman"/>
            </a:endParaRPr>
          </a:p>
          <a:p>
            <a:pPr algn="l">
              <a:lnSpc>
                <a:spcPts val="5575"/>
              </a:lnSpc>
            </a:pPr>
            <a:r>
              <a:rPr lang="en-US" sz="4099" dirty="0">
                <a:solidFill>
                  <a:srgbClr val="000000"/>
                </a:solidFill>
                <a:latin typeface="Times New Roman Bold"/>
              </a:rPr>
              <a:t>The syntax is:</a:t>
            </a:r>
          </a:p>
          <a:p>
            <a:pPr algn="l">
              <a:lnSpc>
                <a:spcPts val="5575"/>
              </a:lnSpc>
            </a:pPr>
            <a:endParaRPr lang="en-US" sz="4099" dirty="0">
              <a:solidFill>
                <a:srgbClr val="000000"/>
              </a:solidFill>
              <a:latin typeface="Times New Roman Bold"/>
            </a:endParaRPr>
          </a:p>
          <a:p>
            <a:pPr algn="l">
              <a:lnSpc>
                <a:spcPts val="5575"/>
              </a:lnSpc>
            </a:pPr>
            <a:r>
              <a:rPr lang="en-US" sz="4099" dirty="0">
                <a:solidFill>
                  <a:srgbClr val="000000"/>
                </a:solidFill>
                <a:latin typeface="Times New Roman"/>
              </a:rPr>
              <a:t>do {</a:t>
            </a:r>
          </a:p>
          <a:p>
            <a:pPr algn="l">
              <a:lnSpc>
                <a:spcPts val="5575"/>
              </a:lnSpc>
            </a:pPr>
            <a:r>
              <a:rPr lang="en-US" sz="4099" dirty="0">
                <a:solidFill>
                  <a:srgbClr val="000000"/>
                </a:solidFill>
                <a:latin typeface="Times New Roman"/>
              </a:rPr>
              <a:t>  // the body of the loop</a:t>
            </a:r>
          </a:p>
          <a:p>
            <a:pPr algn="l">
              <a:lnSpc>
                <a:spcPts val="5575"/>
              </a:lnSpc>
            </a:pPr>
            <a:r>
              <a:rPr lang="en-US" sz="4099" dirty="0">
                <a:solidFill>
                  <a:srgbClr val="000000"/>
                </a:solidFill>
                <a:latin typeface="Times New Roman"/>
              </a:rPr>
              <a:t>}</a:t>
            </a:r>
          </a:p>
          <a:p>
            <a:pPr algn="l">
              <a:lnSpc>
                <a:spcPts val="5575"/>
              </a:lnSpc>
            </a:pPr>
            <a:r>
              <a:rPr lang="en-US" sz="4099" dirty="0">
                <a:solidFill>
                  <a:srgbClr val="000000"/>
                </a:solidFill>
                <a:latin typeface="Times New Roman"/>
              </a:rPr>
              <a:t>while (</a:t>
            </a:r>
            <a:r>
              <a:rPr lang="en-US" sz="4099" dirty="0" err="1">
                <a:solidFill>
                  <a:srgbClr val="000000"/>
                </a:solidFill>
                <a:latin typeface="Times New Roman"/>
              </a:rPr>
              <a:t>testExpression</a:t>
            </a:r>
            <a:r>
              <a:rPr lang="en-US" sz="4099" dirty="0">
                <a:solidFill>
                  <a:srgbClr val="000000"/>
                </a:solidFill>
                <a:latin typeface="Times New Roman"/>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97124" y="404317"/>
            <a:ext cx="13475166" cy="9774022"/>
          </a:xfrm>
          <a:prstGeom prst="rect">
            <a:avLst/>
          </a:prstGeom>
        </p:spPr>
        <p:txBody>
          <a:bodyPr lIns="0" tIns="0" rIns="0" bIns="0" rtlCol="0" anchor="t">
            <a:spAutoFit/>
          </a:bodyPr>
          <a:lstStyle/>
          <a:p>
            <a:pPr algn="l">
              <a:lnSpc>
                <a:spcPts val="5075"/>
              </a:lnSpc>
            </a:pPr>
            <a:r>
              <a:rPr lang="en-US" sz="4229" dirty="0">
                <a:latin typeface="Times New Roman Bold"/>
              </a:rPr>
              <a:t>Example Program:</a:t>
            </a:r>
          </a:p>
          <a:p>
            <a:pPr algn="l">
              <a:lnSpc>
                <a:spcPts val="5075"/>
              </a:lnSpc>
            </a:pPr>
            <a:endParaRPr lang="en-US" sz="4229" dirty="0">
              <a:solidFill>
                <a:srgbClr val="5F1CC2"/>
              </a:solidFill>
              <a:latin typeface="Times New Roman Bold"/>
            </a:endParaRPr>
          </a:p>
          <a:p>
            <a:pPr algn="l">
              <a:lnSpc>
                <a:spcPts val="5075"/>
              </a:lnSpc>
            </a:pPr>
            <a:r>
              <a:rPr lang="en-US" sz="4229" dirty="0">
                <a:solidFill>
                  <a:srgbClr val="000000"/>
                </a:solidFill>
                <a:latin typeface="Times New Roman"/>
              </a:rPr>
              <a:t>#include &lt;stdio.h&gt;</a:t>
            </a:r>
          </a:p>
          <a:p>
            <a:pPr algn="l">
              <a:lnSpc>
                <a:spcPts val="5075"/>
              </a:lnSpc>
            </a:pPr>
            <a:endParaRPr lang="en-US" sz="4229" dirty="0">
              <a:solidFill>
                <a:srgbClr val="000000"/>
              </a:solidFill>
              <a:latin typeface="Times New Roman"/>
            </a:endParaRPr>
          </a:p>
          <a:p>
            <a:pPr algn="l">
              <a:lnSpc>
                <a:spcPts val="5075"/>
              </a:lnSpc>
            </a:pPr>
            <a:r>
              <a:rPr lang="en-US" sz="4229" dirty="0">
                <a:solidFill>
                  <a:srgbClr val="000000"/>
                </a:solidFill>
                <a:latin typeface="Times New Roman"/>
              </a:rPr>
              <a:t>int main() {</a:t>
            </a:r>
          </a:p>
          <a:p>
            <a:pPr algn="l">
              <a:lnSpc>
                <a:spcPts val="5075"/>
              </a:lnSpc>
            </a:pPr>
            <a:r>
              <a:rPr lang="en-US" sz="4229" dirty="0">
                <a:solidFill>
                  <a:srgbClr val="000000"/>
                </a:solidFill>
                <a:latin typeface="Times New Roman"/>
              </a:rPr>
              <a:t>  int </a:t>
            </a:r>
            <a:r>
              <a:rPr lang="en-US" sz="4229" dirty="0" err="1">
                <a:solidFill>
                  <a:srgbClr val="000000"/>
                </a:solidFill>
                <a:latin typeface="Times New Roman"/>
              </a:rPr>
              <a:t>i</a:t>
            </a:r>
            <a:r>
              <a:rPr lang="en-US" sz="4229" dirty="0">
                <a:solidFill>
                  <a:srgbClr val="000000"/>
                </a:solidFill>
                <a:latin typeface="Times New Roman"/>
              </a:rPr>
              <a:t> = 0;</a:t>
            </a:r>
          </a:p>
          <a:p>
            <a:pPr algn="l">
              <a:lnSpc>
                <a:spcPts val="5075"/>
              </a:lnSpc>
            </a:pPr>
            <a:r>
              <a:rPr lang="en-US" sz="4229" dirty="0">
                <a:solidFill>
                  <a:srgbClr val="000000"/>
                </a:solidFill>
                <a:latin typeface="Times New Roman"/>
              </a:rPr>
              <a:t>  </a:t>
            </a:r>
          </a:p>
          <a:p>
            <a:pPr algn="l">
              <a:lnSpc>
                <a:spcPts val="5075"/>
              </a:lnSpc>
            </a:pPr>
            <a:r>
              <a:rPr lang="en-US" sz="4229" dirty="0">
                <a:solidFill>
                  <a:srgbClr val="000000"/>
                </a:solidFill>
                <a:latin typeface="Times New Roman"/>
              </a:rPr>
              <a:t>  do {</a:t>
            </a:r>
          </a:p>
          <a:p>
            <a:pPr algn="l">
              <a:lnSpc>
                <a:spcPts val="5075"/>
              </a:lnSpc>
            </a:pPr>
            <a:r>
              <a:rPr lang="en-US" sz="4229" dirty="0">
                <a:solidFill>
                  <a:srgbClr val="000000"/>
                </a:solidFill>
                <a:latin typeface="Times New Roman"/>
              </a:rPr>
              <a:t>    printf("%d\n", </a:t>
            </a:r>
            <a:r>
              <a:rPr lang="en-US" sz="4229" dirty="0" err="1">
                <a:solidFill>
                  <a:srgbClr val="000000"/>
                </a:solidFill>
                <a:latin typeface="Times New Roman"/>
              </a:rPr>
              <a:t>i</a:t>
            </a:r>
            <a:r>
              <a:rPr lang="en-US" sz="4229" dirty="0">
                <a:solidFill>
                  <a:srgbClr val="000000"/>
                </a:solidFill>
                <a:latin typeface="Times New Roman"/>
              </a:rPr>
              <a:t>);</a:t>
            </a:r>
          </a:p>
          <a:p>
            <a:pPr algn="l">
              <a:lnSpc>
                <a:spcPts val="5075"/>
              </a:lnSpc>
            </a:pPr>
            <a:r>
              <a:rPr lang="en-US" sz="4229" dirty="0">
                <a:solidFill>
                  <a:srgbClr val="000000"/>
                </a:solidFill>
                <a:latin typeface="Times New Roman"/>
              </a:rPr>
              <a:t>    </a:t>
            </a:r>
            <a:r>
              <a:rPr lang="en-US" sz="4229" dirty="0" err="1">
                <a:solidFill>
                  <a:srgbClr val="000000"/>
                </a:solidFill>
                <a:latin typeface="Times New Roman"/>
              </a:rPr>
              <a:t>i</a:t>
            </a:r>
            <a:r>
              <a:rPr lang="en-US" sz="4229" dirty="0">
                <a:solidFill>
                  <a:srgbClr val="000000"/>
                </a:solidFill>
                <a:latin typeface="Times New Roman"/>
              </a:rPr>
              <a:t>++;</a:t>
            </a:r>
          </a:p>
          <a:p>
            <a:pPr algn="l">
              <a:lnSpc>
                <a:spcPts val="5075"/>
              </a:lnSpc>
            </a:pPr>
            <a:r>
              <a:rPr lang="en-US" sz="4229" dirty="0">
                <a:solidFill>
                  <a:srgbClr val="000000"/>
                </a:solidFill>
                <a:latin typeface="Times New Roman"/>
              </a:rPr>
              <a:t>  }</a:t>
            </a:r>
          </a:p>
          <a:p>
            <a:pPr algn="l">
              <a:lnSpc>
                <a:spcPts val="5075"/>
              </a:lnSpc>
            </a:pPr>
            <a:r>
              <a:rPr lang="en-US" sz="4229" dirty="0">
                <a:solidFill>
                  <a:srgbClr val="000000"/>
                </a:solidFill>
                <a:latin typeface="Times New Roman"/>
              </a:rPr>
              <a:t>  while (</a:t>
            </a:r>
            <a:r>
              <a:rPr lang="en-US" sz="4229" dirty="0" err="1">
                <a:solidFill>
                  <a:srgbClr val="000000"/>
                </a:solidFill>
                <a:latin typeface="Times New Roman"/>
              </a:rPr>
              <a:t>i</a:t>
            </a:r>
            <a:r>
              <a:rPr lang="en-US" sz="4229" dirty="0">
                <a:solidFill>
                  <a:srgbClr val="000000"/>
                </a:solidFill>
                <a:latin typeface="Times New Roman"/>
              </a:rPr>
              <a:t> &lt; 5);</a:t>
            </a:r>
          </a:p>
          <a:p>
            <a:pPr algn="l">
              <a:lnSpc>
                <a:spcPts val="5075"/>
              </a:lnSpc>
            </a:pPr>
            <a:r>
              <a:rPr lang="en-US" sz="4229" dirty="0">
                <a:solidFill>
                  <a:srgbClr val="000000"/>
                </a:solidFill>
                <a:latin typeface="Times New Roman"/>
              </a:rPr>
              <a:t>  </a:t>
            </a:r>
          </a:p>
          <a:p>
            <a:pPr algn="l">
              <a:lnSpc>
                <a:spcPts val="5075"/>
              </a:lnSpc>
            </a:pPr>
            <a:r>
              <a:rPr lang="en-US" sz="4229" dirty="0">
                <a:solidFill>
                  <a:srgbClr val="000000"/>
                </a:solidFill>
                <a:latin typeface="Times New Roman"/>
              </a:rPr>
              <a:t>  return 0;</a:t>
            </a:r>
          </a:p>
          <a:p>
            <a:pPr algn="l">
              <a:lnSpc>
                <a:spcPts val="5075"/>
              </a:lnSpc>
            </a:pPr>
            <a:r>
              <a:rPr lang="en-US" sz="4229" dirty="0">
                <a:solidFill>
                  <a:srgbClr val="000000"/>
                </a:solidFill>
                <a:latin typeface="Times New Roman"/>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96221" y="602452"/>
            <a:ext cx="17295558" cy="8239125"/>
          </a:xfrm>
          <a:prstGeom prst="rect">
            <a:avLst/>
          </a:prstGeom>
        </p:spPr>
        <p:txBody>
          <a:bodyPr lIns="0" tIns="0" rIns="0" bIns="0" rtlCol="0" anchor="t">
            <a:spAutoFit/>
          </a:bodyPr>
          <a:lstStyle/>
          <a:p>
            <a:pPr algn="l">
              <a:lnSpc>
                <a:spcPts val="5639"/>
              </a:lnSpc>
            </a:pPr>
            <a:r>
              <a:rPr lang="en-US" sz="4699" dirty="0">
                <a:latin typeface="Times New Roman Bold"/>
              </a:rPr>
              <a:t>C Break and Continue</a:t>
            </a:r>
          </a:p>
          <a:p>
            <a:pPr algn="l">
              <a:lnSpc>
                <a:spcPts val="4919"/>
              </a:lnSpc>
            </a:pPr>
            <a:endParaRPr lang="en-US" sz="4699" dirty="0">
              <a:solidFill>
                <a:srgbClr val="5F1CC2"/>
              </a:solidFill>
              <a:latin typeface="Times New Roman Bold"/>
            </a:endParaRPr>
          </a:p>
          <a:p>
            <a:pPr marL="741993" lvl="1" indent="-370996" algn="l">
              <a:lnSpc>
                <a:spcPts val="4919"/>
              </a:lnSpc>
              <a:buFont typeface="Arial"/>
              <a:buChar char="•"/>
            </a:pPr>
            <a:r>
              <a:rPr lang="en-US" sz="4099" dirty="0">
                <a:solidFill>
                  <a:srgbClr val="404040"/>
                </a:solidFill>
                <a:latin typeface="Times New Roman"/>
              </a:rPr>
              <a:t>The break statement ends the loop immediately when it is encountered.</a:t>
            </a:r>
          </a:p>
          <a:p>
            <a:pPr marL="741993" lvl="1" indent="-370996" algn="l">
              <a:lnSpc>
                <a:spcPts val="4919"/>
              </a:lnSpc>
              <a:buFont typeface="Arial"/>
              <a:buChar char="•"/>
            </a:pPr>
            <a:r>
              <a:rPr lang="en-US" sz="4099" dirty="0">
                <a:solidFill>
                  <a:srgbClr val="404040"/>
                </a:solidFill>
                <a:latin typeface="Times New Roman"/>
              </a:rPr>
              <a:t> Its syntax is:</a:t>
            </a:r>
          </a:p>
          <a:p>
            <a:pPr marL="741993" lvl="1" indent="-370996" algn="l">
              <a:lnSpc>
                <a:spcPts val="4919"/>
              </a:lnSpc>
            </a:pPr>
            <a:r>
              <a:rPr lang="en-US" sz="4099" dirty="0">
                <a:solidFill>
                  <a:srgbClr val="404040"/>
                </a:solidFill>
                <a:latin typeface="Times New Roman"/>
              </a:rPr>
              <a:t>        break;</a:t>
            </a:r>
          </a:p>
          <a:p>
            <a:pPr marL="741993" lvl="1" indent="-370996" algn="l">
              <a:lnSpc>
                <a:spcPts val="4919"/>
              </a:lnSpc>
              <a:buFont typeface="Arial"/>
              <a:buChar char="•"/>
            </a:pPr>
            <a:r>
              <a:rPr lang="en-US" sz="4099" dirty="0">
                <a:solidFill>
                  <a:srgbClr val="404040"/>
                </a:solidFill>
                <a:latin typeface="Times New Roman"/>
              </a:rPr>
              <a:t>The break statement is almost always used with if...else statement inside the loop.</a:t>
            </a:r>
          </a:p>
          <a:p>
            <a:pPr marL="741993" lvl="1" indent="-370996" algn="l">
              <a:lnSpc>
                <a:spcPts val="4919"/>
              </a:lnSpc>
            </a:pPr>
            <a:endParaRPr lang="en-US" sz="4099" dirty="0">
              <a:solidFill>
                <a:srgbClr val="404040"/>
              </a:solidFill>
              <a:latin typeface="Times New Roman"/>
            </a:endParaRPr>
          </a:p>
          <a:p>
            <a:pPr marL="741993" lvl="1" indent="-370996" algn="l">
              <a:lnSpc>
                <a:spcPts val="4919"/>
              </a:lnSpc>
              <a:buFont typeface="Arial"/>
              <a:buChar char="•"/>
            </a:pPr>
            <a:r>
              <a:rPr lang="en-US" sz="4099" dirty="0">
                <a:solidFill>
                  <a:srgbClr val="404040"/>
                </a:solidFill>
                <a:latin typeface="Times New Roman"/>
              </a:rPr>
              <a:t> The continue statement skips the current iteration of the loop and continues with the next iteration.</a:t>
            </a:r>
          </a:p>
          <a:p>
            <a:pPr marL="741993" lvl="1" indent="-370996" algn="l">
              <a:lnSpc>
                <a:spcPts val="4919"/>
              </a:lnSpc>
              <a:buFont typeface="Arial"/>
              <a:buChar char="•"/>
            </a:pPr>
            <a:r>
              <a:rPr lang="en-US" sz="4099" dirty="0">
                <a:solidFill>
                  <a:srgbClr val="404040"/>
                </a:solidFill>
                <a:latin typeface="Times New Roman"/>
              </a:rPr>
              <a:t> Its syntax is:</a:t>
            </a:r>
          </a:p>
          <a:p>
            <a:pPr marL="741993" lvl="1" indent="-370996" algn="l">
              <a:lnSpc>
                <a:spcPts val="4919"/>
              </a:lnSpc>
            </a:pPr>
            <a:r>
              <a:rPr lang="en-US" sz="4099" dirty="0">
                <a:solidFill>
                  <a:srgbClr val="404040"/>
                </a:solidFill>
                <a:latin typeface="Times New Roman"/>
              </a:rPr>
              <a:t>          continue;</a:t>
            </a:r>
          </a:p>
          <a:p>
            <a:pPr marL="741993" lvl="1" indent="-370996" algn="l">
              <a:lnSpc>
                <a:spcPts val="4919"/>
              </a:lnSpc>
              <a:buFont typeface="Arial"/>
              <a:buChar char="•"/>
            </a:pPr>
            <a:r>
              <a:rPr lang="en-US" sz="4099" dirty="0">
                <a:solidFill>
                  <a:srgbClr val="404040"/>
                </a:solidFill>
                <a:latin typeface="Times New Roman"/>
              </a:rPr>
              <a:t>The continue statement is almost always used with the if...else statement.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39168" y="346361"/>
            <a:ext cx="14170625" cy="9965229"/>
          </a:xfrm>
          <a:prstGeom prst="rect">
            <a:avLst/>
          </a:prstGeom>
        </p:spPr>
        <p:txBody>
          <a:bodyPr lIns="0" tIns="0" rIns="0" bIns="0" rtlCol="0" anchor="t">
            <a:spAutoFit/>
          </a:bodyPr>
          <a:lstStyle/>
          <a:p>
            <a:pPr algn="l">
              <a:lnSpc>
                <a:spcPts val="5159"/>
              </a:lnSpc>
            </a:pPr>
            <a:r>
              <a:rPr lang="en-US" sz="4299" dirty="0">
                <a:latin typeface="Times New Roman Bold"/>
              </a:rPr>
              <a:t>Example Program Using Break:</a:t>
            </a:r>
          </a:p>
          <a:p>
            <a:pPr algn="l">
              <a:lnSpc>
                <a:spcPts val="5159"/>
              </a:lnSpc>
            </a:pPr>
            <a:endParaRPr lang="en-US" sz="4299" dirty="0">
              <a:solidFill>
                <a:srgbClr val="5F1CC2"/>
              </a:solidFill>
              <a:latin typeface="Times New Roman Bold"/>
            </a:endParaRPr>
          </a:p>
          <a:p>
            <a:pPr algn="l">
              <a:lnSpc>
                <a:spcPts val="5159"/>
              </a:lnSpc>
            </a:pPr>
            <a:r>
              <a:rPr lang="en-US" sz="4299" dirty="0">
                <a:solidFill>
                  <a:srgbClr val="404040"/>
                </a:solidFill>
                <a:latin typeface="Times New Roman"/>
              </a:rPr>
              <a:t>#include &lt;stdio.h&gt;</a:t>
            </a:r>
          </a:p>
          <a:p>
            <a:pPr algn="l">
              <a:lnSpc>
                <a:spcPts val="5159"/>
              </a:lnSpc>
            </a:pPr>
            <a:endParaRPr lang="en-US" sz="4299" dirty="0">
              <a:solidFill>
                <a:srgbClr val="404040"/>
              </a:solidFill>
              <a:latin typeface="Times New Roman"/>
            </a:endParaRPr>
          </a:p>
          <a:p>
            <a:pPr algn="l">
              <a:lnSpc>
                <a:spcPts val="5159"/>
              </a:lnSpc>
            </a:pPr>
            <a:r>
              <a:rPr lang="en-US" sz="4299" dirty="0">
                <a:solidFill>
                  <a:srgbClr val="404040"/>
                </a:solidFill>
                <a:latin typeface="Times New Roman"/>
              </a:rPr>
              <a:t>int main() {</a:t>
            </a:r>
          </a:p>
          <a:p>
            <a:pPr algn="l">
              <a:lnSpc>
                <a:spcPts val="5159"/>
              </a:lnSpc>
            </a:pPr>
            <a:r>
              <a:rPr lang="en-US" sz="4299" dirty="0">
                <a:solidFill>
                  <a:srgbClr val="404040"/>
                </a:solidFill>
                <a:latin typeface="Times New Roman"/>
              </a:rPr>
              <a:t>  int </a:t>
            </a:r>
            <a:r>
              <a:rPr lang="en-US" sz="4299" dirty="0" err="1">
                <a:solidFill>
                  <a:srgbClr val="404040"/>
                </a:solidFill>
                <a:latin typeface="Times New Roman"/>
              </a:rPr>
              <a:t>i</a:t>
            </a:r>
            <a:r>
              <a:rPr lang="en-US" sz="4299" dirty="0">
                <a:solidFill>
                  <a:srgbClr val="404040"/>
                </a:solidFill>
                <a:latin typeface="Times New Roman"/>
              </a:rPr>
              <a:t>;</a:t>
            </a:r>
          </a:p>
          <a:p>
            <a:pPr algn="l">
              <a:lnSpc>
                <a:spcPts val="5159"/>
              </a:lnSpc>
            </a:pPr>
            <a:r>
              <a:rPr lang="en-US" sz="4299" dirty="0">
                <a:solidFill>
                  <a:srgbClr val="404040"/>
                </a:solidFill>
                <a:latin typeface="Times New Roman"/>
              </a:rPr>
              <a:t>  </a:t>
            </a:r>
          </a:p>
          <a:p>
            <a:pPr algn="l">
              <a:lnSpc>
                <a:spcPts val="5159"/>
              </a:lnSpc>
            </a:pPr>
            <a:r>
              <a:rPr lang="en-US" sz="4299" dirty="0">
                <a:solidFill>
                  <a:srgbClr val="404040"/>
                </a:solidFill>
                <a:latin typeface="Times New Roman"/>
              </a:rPr>
              <a:t>  for (</a:t>
            </a:r>
            <a:r>
              <a:rPr lang="en-US" sz="4299" dirty="0" err="1">
                <a:solidFill>
                  <a:srgbClr val="404040"/>
                </a:solidFill>
                <a:latin typeface="Times New Roman"/>
              </a:rPr>
              <a:t>i</a:t>
            </a:r>
            <a:r>
              <a:rPr lang="en-US" sz="4299" dirty="0">
                <a:solidFill>
                  <a:srgbClr val="404040"/>
                </a:solidFill>
                <a:latin typeface="Times New Roman"/>
              </a:rPr>
              <a:t> = 0; </a:t>
            </a:r>
            <a:r>
              <a:rPr lang="en-US" sz="4299" dirty="0" err="1">
                <a:solidFill>
                  <a:srgbClr val="404040"/>
                </a:solidFill>
                <a:latin typeface="Times New Roman"/>
              </a:rPr>
              <a:t>i</a:t>
            </a:r>
            <a:r>
              <a:rPr lang="en-US" sz="4299" dirty="0">
                <a:solidFill>
                  <a:srgbClr val="404040"/>
                </a:solidFill>
                <a:latin typeface="Times New Roman"/>
              </a:rPr>
              <a:t> &lt; 10; </a:t>
            </a:r>
            <a:r>
              <a:rPr lang="en-US" sz="4299" dirty="0" err="1">
                <a:solidFill>
                  <a:srgbClr val="404040"/>
                </a:solidFill>
                <a:latin typeface="Times New Roman"/>
              </a:rPr>
              <a:t>i</a:t>
            </a:r>
            <a:r>
              <a:rPr lang="en-US" sz="4299" dirty="0">
                <a:solidFill>
                  <a:srgbClr val="404040"/>
                </a:solidFill>
                <a:latin typeface="Times New Roman"/>
              </a:rPr>
              <a:t>++) {</a:t>
            </a:r>
          </a:p>
          <a:p>
            <a:pPr algn="l">
              <a:lnSpc>
                <a:spcPts val="5159"/>
              </a:lnSpc>
            </a:pPr>
            <a:r>
              <a:rPr lang="en-US" sz="4299" dirty="0">
                <a:solidFill>
                  <a:srgbClr val="404040"/>
                </a:solidFill>
                <a:latin typeface="Times New Roman"/>
              </a:rPr>
              <a:t>    if (</a:t>
            </a:r>
            <a:r>
              <a:rPr lang="en-US" sz="4299" dirty="0" err="1">
                <a:solidFill>
                  <a:srgbClr val="404040"/>
                </a:solidFill>
                <a:latin typeface="Times New Roman"/>
              </a:rPr>
              <a:t>i</a:t>
            </a:r>
            <a:r>
              <a:rPr lang="en-US" sz="4299" dirty="0">
                <a:solidFill>
                  <a:srgbClr val="404040"/>
                </a:solidFill>
                <a:latin typeface="Times New Roman"/>
              </a:rPr>
              <a:t> == 4) {</a:t>
            </a:r>
          </a:p>
          <a:p>
            <a:pPr algn="l">
              <a:lnSpc>
                <a:spcPts val="5159"/>
              </a:lnSpc>
            </a:pPr>
            <a:r>
              <a:rPr lang="en-US" sz="4299" dirty="0">
                <a:solidFill>
                  <a:srgbClr val="404040"/>
                </a:solidFill>
                <a:latin typeface="Times New Roman"/>
              </a:rPr>
              <a:t>      break;</a:t>
            </a:r>
          </a:p>
          <a:p>
            <a:pPr algn="l">
              <a:lnSpc>
                <a:spcPts val="5159"/>
              </a:lnSpc>
            </a:pPr>
            <a:r>
              <a:rPr lang="en-US" sz="4299" dirty="0">
                <a:solidFill>
                  <a:srgbClr val="404040"/>
                </a:solidFill>
                <a:latin typeface="Times New Roman"/>
              </a:rPr>
              <a:t>    }</a:t>
            </a:r>
          </a:p>
          <a:p>
            <a:pPr algn="l">
              <a:lnSpc>
                <a:spcPts val="5159"/>
              </a:lnSpc>
            </a:pPr>
            <a:r>
              <a:rPr lang="en-US" sz="4299" dirty="0">
                <a:solidFill>
                  <a:srgbClr val="404040"/>
                </a:solidFill>
                <a:latin typeface="Times New Roman"/>
              </a:rPr>
              <a:t>    printf("%d\n", </a:t>
            </a:r>
            <a:r>
              <a:rPr lang="en-US" sz="4299" dirty="0" err="1">
                <a:solidFill>
                  <a:srgbClr val="404040"/>
                </a:solidFill>
                <a:latin typeface="Times New Roman"/>
              </a:rPr>
              <a:t>i</a:t>
            </a:r>
            <a:r>
              <a:rPr lang="en-US" sz="4299" dirty="0">
                <a:solidFill>
                  <a:srgbClr val="404040"/>
                </a:solidFill>
                <a:latin typeface="Times New Roman"/>
              </a:rPr>
              <a:t>);</a:t>
            </a:r>
          </a:p>
          <a:p>
            <a:pPr algn="l">
              <a:lnSpc>
                <a:spcPts val="5159"/>
              </a:lnSpc>
            </a:pPr>
            <a:r>
              <a:rPr lang="en-US" sz="4299" dirty="0">
                <a:solidFill>
                  <a:srgbClr val="404040"/>
                </a:solidFill>
                <a:latin typeface="Times New Roman"/>
              </a:rPr>
              <a:t>  } </a:t>
            </a:r>
          </a:p>
          <a:p>
            <a:pPr algn="l">
              <a:lnSpc>
                <a:spcPts val="5159"/>
              </a:lnSpc>
            </a:pPr>
            <a:r>
              <a:rPr lang="en-US" sz="4299" dirty="0">
                <a:solidFill>
                  <a:srgbClr val="404040"/>
                </a:solidFill>
                <a:latin typeface="Times New Roman"/>
              </a:rPr>
              <a:t>  return 0;</a:t>
            </a:r>
          </a:p>
          <a:p>
            <a:pPr algn="l">
              <a:lnSpc>
                <a:spcPts val="5159"/>
              </a:lnSpc>
            </a:pPr>
            <a:r>
              <a:rPr lang="en-US" sz="4299" dirty="0">
                <a:solidFill>
                  <a:srgbClr val="404040"/>
                </a:solidFill>
                <a:latin typeface="Times New Roman"/>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11684" y="0"/>
            <a:ext cx="9676316" cy="10287000"/>
          </a:xfrm>
          <a:custGeom>
            <a:avLst/>
            <a:gdLst/>
            <a:ahLst/>
            <a:cxnLst/>
            <a:rect l="l" t="t" r="r" b="b"/>
            <a:pathLst>
              <a:path w="9676316" h="10287000">
                <a:moveTo>
                  <a:pt x="0" y="0"/>
                </a:moveTo>
                <a:lnTo>
                  <a:pt x="9676316" y="0"/>
                </a:lnTo>
                <a:lnTo>
                  <a:pt x="9676316" y="10287000"/>
                </a:lnTo>
                <a:lnTo>
                  <a:pt x="0" y="10287000"/>
                </a:lnTo>
                <a:lnTo>
                  <a:pt x="0" y="0"/>
                </a:lnTo>
                <a:close/>
              </a:path>
            </a:pathLst>
          </a:custGeom>
          <a:blipFill>
            <a:blip r:embed="rId2"/>
            <a:stretch>
              <a:fillRect l="-2207"/>
            </a:stretch>
          </a:blipFill>
        </p:spPr>
      </p:sp>
      <p:sp>
        <p:nvSpPr>
          <p:cNvPr id="3" name="TextBox 3"/>
          <p:cNvSpPr txBox="1"/>
          <p:nvPr/>
        </p:nvSpPr>
        <p:spPr>
          <a:xfrm>
            <a:off x="0" y="4517"/>
            <a:ext cx="8590301" cy="2611755"/>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latin typeface="Times New Roman Bold"/>
              </a:rPr>
              <a:t>Typical steps for entering, compiling, and executing C programs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58488" y="336569"/>
            <a:ext cx="14016076" cy="9525000"/>
          </a:xfrm>
          <a:prstGeom prst="rect">
            <a:avLst/>
          </a:prstGeom>
        </p:spPr>
        <p:txBody>
          <a:bodyPr lIns="0" tIns="0" rIns="0" bIns="0" rtlCol="0" anchor="t">
            <a:spAutoFit/>
          </a:bodyPr>
          <a:lstStyle/>
          <a:p>
            <a:pPr algn="l">
              <a:lnSpc>
                <a:spcPts val="4679"/>
              </a:lnSpc>
            </a:pPr>
            <a:r>
              <a:rPr lang="en-US" sz="3899" dirty="0">
                <a:latin typeface="Times New Roman Bold"/>
              </a:rPr>
              <a:t>Example Program using Continue : </a:t>
            </a:r>
          </a:p>
          <a:p>
            <a:pPr algn="l">
              <a:lnSpc>
                <a:spcPts val="4679"/>
              </a:lnSpc>
            </a:pPr>
            <a:endParaRPr lang="en-US" sz="3899" dirty="0">
              <a:solidFill>
                <a:srgbClr val="5F1CC2"/>
              </a:solidFill>
              <a:latin typeface="Times New Roman Bold"/>
            </a:endParaRPr>
          </a:p>
          <a:p>
            <a:pPr algn="l">
              <a:lnSpc>
                <a:spcPts val="4679"/>
              </a:lnSpc>
            </a:pPr>
            <a:r>
              <a:rPr lang="en-US" sz="3899" dirty="0">
                <a:solidFill>
                  <a:srgbClr val="404040"/>
                </a:solidFill>
                <a:latin typeface="Times New Roman"/>
              </a:rPr>
              <a:t>#include &lt;stdio.h&gt;</a:t>
            </a:r>
          </a:p>
          <a:p>
            <a:pPr algn="l">
              <a:lnSpc>
                <a:spcPts val="4679"/>
              </a:lnSpc>
            </a:pPr>
            <a:endParaRPr lang="en-US" sz="3899" dirty="0">
              <a:solidFill>
                <a:srgbClr val="404040"/>
              </a:solidFill>
              <a:latin typeface="Times New Roman"/>
            </a:endParaRPr>
          </a:p>
          <a:p>
            <a:pPr algn="l">
              <a:lnSpc>
                <a:spcPts val="4679"/>
              </a:lnSpc>
            </a:pPr>
            <a:r>
              <a:rPr lang="en-US" sz="3899" dirty="0">
                <a:solidFill>
                  <a:srgbClr val="404040"/>
                </a:solidFill>
                <a:latin typeface="Times New Roman"/>
              </a:rPr>
              <a:t>int main() {</a:t>
            </a:r>
          </a:p>
          <a:p>
            <a:pPr algn="l">
              <a:lnSpc>
                <a:spcPts val="4679"/>
              </a:lnSpc>
            </a:pPr>
            <a:r>
              <a:rPr lang="en-US" sz="3899" dirty="0">
                <a:solidFill>
                  <a:srgbClr val="404040"/>
                </a:solidFill>
                <a:latin typeface="Times New Roman"/>
              </a:rPr>
              <a:t>  int </a:t>
            </a:r>
            <a:r>
              <a:rPr lang="en-US" sz="3899" dirty="0" err="1">
                <a:solidFill>
                  <a:srgbClr val="404040"/>
                </a:solidFill>
                <a:latin typeface="Times New Roman"/>
              </a:rPr>
              <a:t>i</a:t>
            </a:r>
            <a:r>
              <a:rPr lang="en-US" sz="3899" dirty="0">
                <a:solidFill>
                  <a:srgbClr val="404040"/>
                </a:solidFill>
                <a:latin typeface="Times New Roman"/>
              </a:rPr>
              <a:t>;</a:t>
            </a:r>
          </a:p>
          <a:p>
            <a:pPr algn="l">
              <a:lnSpc>
                <a:spcPts val="4679"/>
              </a:lnSpc>
            </a:pPr>
            <a:r>
              <a:rPr lang="en-US" sz="3899" dirty="0">
                <a:solidFill>
                  <a:srgbClr val="404040"/>
                </a:solidFill>
                <a:latin typeface="Times New Roman"/>
              </a:rPr>
              <a:t>  </a:t>
            </a:r>
          </a:p>
          <a:p>
            <a:pPr algn="l">
              <a:lnSpc>
                <a:spcPts val="4679"/>
              </a:lnSpc>
            </a:pPr>
            <a:r>
              <a:rPr lang="en-US" sz="3899" dirty="0">
                <a:solidFill>
                  <a:srgbClr val="404040"/>
                </a:solidFill>
                <a:latin typeface="Times New Roman"/>
              </a:rPr>
              <a:t>  for (</a:t>
            </a:r>
            <a:r>
              <a:rPr lang="en-US" sz="3899" dirty="0" err="1">
                <a:solidFill>
                  <a:srgbClr val="404040"/>
                </a:solidFill>
                <a:latin typeface="Times New Roman"/>
              </a:rPr>
              <a:t>i</a:t>
            </a:r>
            <a:r>
              <a:rPr lang="en-US" sz="3899" dirty="0">
                <a:solidFill>
                  <a:srgbClr val="404040"/>
                </a:solidFill>
                <a:latin typeface="Times New Roman"/>
              </a:rPr>
              <a:t> = 0; </a:t>
            </a:r>
            <a:r>
              <a:rPr lang="en-US" sz="3899" dirty="0" err="1">
                <a:solidFill>
                  <a:srgbClr val="404040"/>
                </a:solidFill>
                <a:latin typeface="Times New Roman"/>
              </a:rPr>
              <a:t>i</a:t>
            </a:r>
            <a:r>
              <a:rPr lang="en-US" sz="3899" dirty="0">
                <a:solidFill>
                  <a:srgbClr val="404040"/>
                </a:solidFill>
                <a:latin typeface="Times New Roman"/>
              </a:rPr>
              <a:t> &lt; 10; </a:t>
            </a:r>
            <a:r>
              <a:rPr lang="en-US" sz="3899" dirty="0" err="1">
                <a:solidFill>
                  <a:srgbClr val="404040"/>
                </a:solidFill>
                <a:latin typeface="Times New Roman"/>
              </a:rPr>
              <a:t>i</a:t>
            </a:r>
            <a:r>
              <a:rPr lang="en-US" sz="3899" dirty="0">
                <a:solidFill>
                  <a:srgbClr val="404040"/>
                </a:solidFill>
                <a:latin typeface="Times New Roman"/>
              </a:rPr>
              <a:t>++) {</a:t>
            </a:r>
          </a:p>
          <a:p>
            <a:pPr algn="l">
              <a:lnSpc>
                <a:spcPts val="4679"/>
              </a:lnSpc>
            </a:pPr>
            <a:r>
              <a:rPr lang="en-US" sz="3899" dirty="0">
                <a:solidFill>
                  <a:srgbClr val="404040"/>
                </a:solidFill>
                <a:latin typeface="Times New Roman"/>
              </a:rPr>
              <a:t>    if (</a:t>
            </a:r>
            <a:r>
              <a:rPr lang="en-US" sz="3899" dirty="0" err="1">
                <a:solidFill>
                  <a:srgbClr val="404040"/>
                </a:solidFill>
                <a:latin typeface="Times New Roman"/>
              </a:rPr>
              <a:t>i</a:t>
            </a:r>
            <a:r>
              <a:rPr lang="en-US" sz="3899" dirty="0">
                <a:solidFill>
                  <a:srgbClr val="404040"/>
                </a:solidFill>
                <a:latin typeface="Times New Roman"/>
              </a:rPr>
              <a:t> == 4) {</a:t>
            </a:r>
          </a:p>
          <a:p>
            <a:pPr algn="l">
              <a:lnSpc>
                <a:spcPts val="4679"/>
              </a:lnSpc>
            </a:pPr>
            <a:r>
              <a:rPr lang="en-US" sz="3899" dirty="0">
                <a:solidFill>
                  <a:srgbClr val="404040"/>
                </a:solidFill>
                <a:latin typeface="Times New Roman"/>
              </a:rPr>
              <a:t>      continue;</a:t>
            </a:r>
          </a:p>
          <a:p>
            <a:pPr algn="l">
              <a:lnSpc>
                <a:spcPts val="4679"/>
              </a:lnSpc>
            </a:pPr>
            <a:r>
              <a:rPr lang="en-US" sz="3899" dirty="0">
                <a:solidFill>
                  <a:srgbClr val="404040"/>
                </a:solidFill>
                <a:latin typeface="Times New Roman"/>
              </a:rPr>
              <a:t>    }</a:t>
            </a:r>
          </a:p>
          <a:p>
            <a:pPr algn="l">
              <a:lnSpc>
                <a:spcPts val="4679"/>
              </a:lnSpc>
            </a:pPr>
            <a:r>
              <a:rPr lang="en-US" sz="3899" dirty="0">
                <a:solidFill>
                  <a:srgbClr val="404040"/>
                </a:solidFill>
                <a:latin typeface="Times New Roman"/>
              </a:rPr>
              <a:t>    printf("%d\n", </a:t>
            </a:r>
            <a:r>
              <a:rPr lang="en-US" sz="3899" dirty="0" err="1">
                <a:solidFill>
                  <a:srgbClr val="404040"/>
                </a:solidFill>
                <a:latin typeface="Times New Roman"/>
              </a:rPr>
              <a:t>i</a:t>
            </a:r>
            <a:r>
              <a:rPr lang="en-US" sz="3899" dirty="0">
                <a:solidFill>
                  <a:srgbClr val="404040"/>
                </a:solidFill>
                <a:latin typeface="Times New Roman"/>
              </a:rPr>
              <a:t>);</a:t>
            </a:r>
          </a:p>
          <a:p>
            <a:pPr algn="l">
              <a:lnSpc>
                <a:spcPts val="4679"/>
              </a:lnSpc>
            </a:pPr>
            <a:r>
              <a:rPr lang="en-US" sz="3899" dirty="0">
                <a:solidFill>
                  <a:srgbClr val="404040"/>
                </a:solidFill>
                <a:latin typeface="Times New Roman"/>
              </a:rPr>
              <a:t>  }   </a:t>
            </a:r>
          </a:p>
          <a:p>
            <a:pPr algn="l">
              <a:lnSpc>
                <a:spcPts val="4679"/>
              </a:lnSpc>
            </a:pPr>
            <a:r>
              <a:rPr lang="en-US" sz="3899" dirty="0">
                <a:solidFill>
                  <a:srgbClr val="404040"/>
                </a:solidFill>
                <a:latin typeface="Times New Roman"/>
              </a:rPr>
              <a:t>  </a:t>
            </a:r>
          </a:p>
          <a:p>
            <a:pPr algn="l">
              <a:lnSpc>
                <a:spcPts val="4679"/>
              </a:lnSpc>
            </a:pPr>
            <a:r>
              <a:rPr lang="en-US" sz="3899" dirty="0">
                <a:solidFill>
                  <a:srgbClr val="404040"/>
                </a:solidFill>
                <a:latin typeface="Times New Roman"/>
              </a:rPr>
              <a:t>  return 0;</a:t>
            </a:r>
          </a:p>
          <a:p>
            <a:pPr algn="l">
              <a:lnSpc>
                <a:spcPts val="4679"/>
              </a:lnSpc>
            </a:pPr>
            <a:r>
              <a:rPr lang="en-US" sz="3899" dirty="0">
                <a:solidFill>
                  <a:srgbClr val="404040"/>
                </a:solidFill>
                <a:latin typeface="Times New Roman"/>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FFFFF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FFFFFF"/>
            </a:solidFill>
            <a:prstDash val="solid"/>
            <a:headEnd type="none" w="sm" len="sm"/>
            <a:tailEnd type="none" w="sm" len="sm"/>
          </a:ln>
        </p:spPr>
      </p:sp>
      <p:sp>
        <p:nvSpPr>
          <p:cNvPr id="4" name="TextBox 4"/>
          <p:cNvSpPr txBox="1"/>
          <p:nvPr/>
        </p:nvSpPr>
        <p:spPr>
          <a:xfrm>
            <a:off x="356209" y="647700"/>
            <a:ext cx="17931791" cy="7694414"/>
          </a:xfrm>
          <a:prstGeom prst="rect">
            <a:avLst/>
          </a:prstGeom>
        </p:spPr>
        <p:txBody>
          <a:bodyPr lIns="0" tIns="0" rIns="0" bIns="0" rtlCol="0" anchor="t">
            <a:spAutoFit/>
          </a:bodyPr>
          <a:lstStyle/>
          <a:p>
            <a:pPr algn="l">
              <a:lnSpc>
                <a:spcPts val="5040"/>
              </a:lnSpc>
            </a:pPr>
            <a:endParaRPr dirty="0"/>
          </a:p>
          <a:p>
            <a:pPr marL="906780" lvl="1" indent="-453390" algn="l">
              <a:lnSpc>
                <a:spcPts val="5040"/>
              </a:lnSpc>
              <a:buFont typeface="Arial"/>
              <a:buChar char="•"/>
            </a:pPr>
            <a:r>
              <a:rPr lang="en-US" sz="4200" dirty="0">
                <a:solidFill>
                  <a:srgbClr val="000000"/>
                </a:solidFill>
                <a:latin typeface="Times New Roman"/>
              </a:rPr>
              <a:t> Sum  of first 10 natural numbers - </a:t>
            </a:r>
            <a:r>
              <a:rPr lang="en-US" sz="4200" u="sng" dirty="0">
                <a:solidFill>
                  <a:srgbClr val="0070C0"/>
                </a:solidFill>
                <a:latin typeface="Times New Roman"/>
              </a:rPr>
              <a:t>http://tinyurl.com/3mxh56w6</a:t>
            </a:r>
            <a:r>
              <a:rPr lang="en-US" sz="4200" dirty="0">
                <a:solidFill>
                  <a:srgbClr val="0070C0"/>
                </a:solidFill>
                <a:latin typeface="Times New Roman"/>
              </a:rPr>
              <a:t>     </a:t>
            </a:r>
          </a:p>
          <a:p>
            <a:pPr marL="906780" lvl="1" indent="-453390" algn="l">
              <a:lnSpc>
                <a:spcPts val="5040"/>
              </a:lnSpc>
              <a:buFont typeface="Arial"/>
              <a:buChar char="•"/>
            </a:pPr>
            <a:r>
              <a:rPr lang="en-US" sz="4200" dirty="0">
                <a:solidFill>
                  <a:srgbClr val="000000"/>
                </a:solidFill>
                <a:latin typeface="Times New Roman"/>
              </a:rPr>
              <a:t>display n terms of natural numbers and their sum - </a:t>
            </a:r>
            <a:r>
              <a:rPr lang="en-US" sz="4200" u="sng" dirty="0">
                <a:solidFill>
                  <a:srgbClr val="0070C0"/>
                </a:solidFill>
                <a:latin typeface="Times New Roman"/>
              </a:rPr>
              <a:t>http://tinyurl.com/2fmt9vve</a:t>
            </a:r>
          </a:p>
          <a:p>
            <a:pPr marL="906780" lvl="1" indent="-453390" algn="l">
              <a:lnSpc>
                <a:spcPts val="5040"/>
              </a:lnSpc>
              <a:buFont typeface="Arial"/>
              <a:buChar char="•"/>
            </a:pPr>
            <a:r>
              <a:rPr lang="en-US" sz="4200" dirty="0">
                <a:solidFill>
                  <a:srgbClr val="000000"/>
                </a:solidFill>
                <a:latin typeface="Times New Roman"/>
              </a:rPr>
              <a:t>find 10 numbers sum and average - </a:t>
            </a:r>
            <a:r>
              <a:rPr lang="en-US" sz="4200" u="sng" dirty="0">
                <a:solidFill>
                  <a:srgbClr val="0070C0"/>
                </a:solidFill>
                <a:latin typeface="Times New Roman"/>
              </a:rPr>
              <a:t>http://tinyurl.com/3dhhrtk5</a:t>
            </a:r>
          </a:p>
          <a:p>
            <a:pPr marL="906780" lvl="1" indent="-453390" algn="l">
              <a:lnSpc>
                <a:spcPts val="5040"/>
              </a:lnSpc>
              <a:buFont typeface="Arial"/>
              <a:buChar char="•"/>
            </a:pPr>
            <a:r>
              <a:rPr lang="en-US" sz="4200" dirty="0">
                <a:solidFill>
                  <a:srgbClr val="000000"/>
                </a:solidFill>
                <a:latin typeface="Times New Roman"/>
              </a:rPr>
              <a:t>Natural numbers - </a:t>
            </a:r>
            <a:r>
              <a:rPr lang="en-US" sz="4200" dirty="0">
                <a:solidFill>
                  <a:srgbClr val="000000"/>
                </a:solidFill>
                <a:latin typeface="Times New Roman"/>
                <a:hlinkClick r:id="rId2"/>
              </a:rPr>
              <a:t>http://tinyurl.com/4rzcta9w</a:t>
            </a:r>
            <a:endParaRPr lang="en-US" sz="4200" dirty="0">
              <a:solidFill>
                <a:srgbClr val="000000"/>
              </a:solidFill>
              <a:latin typeface="Times New Roman"/>
            </a:endParaRPr>
          </a:p>
          <a:p>
            <a:pPr marL="906780" lvl="1" indent="-453390" algn="l">
              <a:lnSpc>
                <a:spcPts val="5040"/>
              </a:lnSpc>
              <a:buFont typeface="Arial"/>
              <a:buChar char="•"/>
            </a:pPr>
            <a:r>
              <a:rPr lang="en-US" sz="4200" dirty="0">
                <a:solidFill>
                  <a:srgbClr val="000000"/>
                </a:solidFill>
                <a:latin typeface="Times New Roman"/>
              </a:rPr>
              <a:t>Print whether it is positive, negative or zero - </a:t>
            </a:r>
            <a:r>
              <a:rPr lang="en-US" sz="4200" dirty="0">
                <a:solidFill>
                  <a:srgbClr val="000000"/>
                </a:solidFill>
                <a:latin typeface="Times New Roman"/>
                <a:hlinkClick r:id="rId3"/>
              </a:rPr>
              <a:t>http://tinyurl.com/2p5sbhck </a:t>
            </a:r>
            <a:endParaRPr lang="en-US" sz="4200" dirty="0">
              <a:solidFill>
                <a:srgbClr val="000000"/>
              </a:solidFill>
              <a:latin typeface="Times New Roman"/>
            </a:endParaRPr>
          </a:p>
          <a:p>
            <a:pPr marL="906780" lvl="1" indent="-453390" algn="l">
              <a:lnSpc>
                <a:spcPts val="5040"/>
              </a:lnSpc>
              <a:buFont typeface="Arial"/>
              <a:buChar char="•"/>
            </a:pPr>
            <a:r>
              <a:rPr lang="en-US" sz="4200" dirty="0">
                <a:solidFill>
                  <a:srgbClr val="000000"/>
                </a:solidFill>
                <a:latin typeface="Times New Roman"/>
              </a:rPr>
              <a:t>Print ODD &amp; EVEN numbers</a:t>
            </a:r>
          </a:p>
          <a:p>
            <a:pPr marL="906780" lvl="1" indent="-453390" algn="l">
              <a:lnSpc>
                <a:spcPts val="5040"/>
              </a:lnSpc>
              <a:buFont typeface="Arial"/>
              <a:buChar char="•"/>
            </a:pPr>
            <a:r>
              <a:rPr lang="en-US" sz="4200" dirty="0">
                <a:solidFill>
                  <a:srgbClr val="000000"/>
                </a:solidFill>
                <a:latin typeface="Times New Roman"/>
              </a:rPr>
              <a:t>Print all numbers backwards from 100 to 0 </a:t>
            </a:r>
          </a:p>
          <a:p>
            <a:pPr marL="906780" lvl="1" indent="-453390" algn="l">
              <a:lnSpc>
                <a:spcPts val="5040"/>
              </a:lnSpc>
              <a:buFont typeface="Arial"/>
              <a:buChar char="•"/>
            </a:pPr>
            <a:r>
              <a:rPr lang="en-US" sz="4200" dirty="0">
                <a:solidFill>
                  <a:srgbClr val="000000"/>
                </a:solidFill>
                <a:latin typeface="Times New Roman"/>
              </a:rPr>
              <a:t>Sum of last digits of two given numbers</a:t>
            </a:r>
          </a:p>
          <a:p>
            <a:pPr marL="906780" lvl="1" indent="-453390" algn="l">
              <a:lnSpc>
                <a:spcPts val="5040"/>
              </a:lnSpc>
              <a:buFont typeface="Arial"/>
              <a:buChar char="•"/>
            </a:pPr>
            <a:r>
              <a:rPr lang="en-US" sz="4200" dirty="0">
                <a:solidFill>
                  <a:srgbClr val="000000"/>
                </a:solidFill>
                <a:latin typeface="Times New Roman"/>
              </a:rPr>
              <a:t>Greater value of the two numbers - </a:t>
            </a:r>
            <a:r>
              <a:rPr lang="en-US" sz="4200" dirty="0">
                <a:solidFill>
                  <a:srgbClr val="000000"/>
                </a:solidFill>
                <a:latin typeface="Times New Roman"/>
                <a:hlinkClick r:id="rId4"/>
              </a:rPr>
              <a:t>http://tinyurl.com/a2t2bcev </a:t>
            </a:r>
            <a:endParaRPr lang="en-US" sz="4200" dirty="0">
              <a:solidFill>
                <a:srgbClr val="000000"/>
              </a:solidFill>
              <a:latin typeface="Times New Roman"/>
            </a:endParaRPr>
          </a:p>
          <a:p>
            <a:pPr marL="906780" lvl="1" indent="-453390" algn="l">
              <a:lnSpc>
                <a:spcPts val="5040"/>
              </a:lnSpc>
              <a:buFont typeface="Arial"/>
              <a:buChar char="•"/>
            </a:pPr>
            <a:r>
              <a:rPr lang="en-US" sz="4200" dirty="0">
                <a:solidFill>
                  <a:srgbClr val="000000"/>
                </a:solidFill>
                <a:latin typeface="Times New Roman"/>
              </a:rPr>
              <a:t>Print all numbers from 1 to 100 - </a:t>
            </a:r>
            <a:r>
              <a:rPr lang="en-US" sz="4200" dirty="0">
                <a:solidFill>
                  <a:srgbClr val="000000"/>
                </a:solidFill>
                <a:latin typeface="Times New Roman"/>
                <a:hlinkClick r:id="rId5"/>
              </a:rPr>
              <a:t>http://tinyurl.com/yckr9fvw </a:t>
            </a:r>
            <a:endParaRPr lang="en-US" sz="4200" dirty="0">
              <a:solidFill>
                <a:srgbClr val="000000"/>
              </a:solidFill>
              <a:latin typeface="Times New Roman"/>
            </a:endParaRPr>
          </a:p>
          <a:p>
            <a:pPr marL="906780" lvl="1" indent="-453390" algn="l">
              <a:lnSpc>
                <a:spcPts val="5040"/>
              </a:lnSpc>
              <a:buFont typeface="Arial"/>
              <a:buChar char="•"/>
            </a:pPr>
            <a:r>
              <a:rPr lang="en-US" sz="4200" dirty="0">
                <a:solidFill>
                  <a:srgbClr val="000000"/>
                </a:solidFill>
                <a:latin typeface="Times New Roman"/>
              </a:rPr>
              <a:t>Print whether their sum is EVEN or ODD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4368" y="2705199"/>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756851" y="4554398"/>
            <a:ext cx="11561656" cy="2136776"/>
          </a:xfrm>
          <a:prstGeom prst="rect">
            <a:avLst/>
          </a:prstGeom>
        </p:spPr>
        <p:txBody>
          <a:bodyPr lIns="0" tIns="0" rIns="0" bIns="0" rtlCol="0" anchor="t">
            <a:spAutoFit/>
          </a:bodyPr>
          <a:lstStyle/>
          <a:p>
            <a:pPr algn="ctr">
              <a:lnSpc>
                <a:spcPts val="14000"/>
              </a:lnSpc>
            </a:pPr>
            <a:r>
              <a:rPr lang="en-US" sz="14000">
                <a:solidFill>
                  <a:srgbClr val="000000"/>
                </a:solidFill>
                <a:latin typeface="Times New Roman Bold"/>
              </a:rPr>
              <a:t>FUNCTIONS</a:t>
            </a:r>
          </a:p>
        </p:txBody>
      </p:sp>
      <p:sp>
        <p:nvSpPr>
          <p:cNvPr id="6" name="TextBox 6"/>
          <p:cNvSpPr txBox="1"/>
          <p:nvPr/>
        </p:nvSpPr>
        <p:spPr>
          <a:xfrm>
            <a:off x="5932271" y="6847391"/>
            <a:ext cx="6423458" cy="469900"/>
          </a:xfrm>
          <a:prstGeom prst="rect">
            <a:avLst/>
          </a:prstGeom>
        </p:spPr>
        <p:txBody>
          <a:bodyPr lIns="0" tIns="0" rIns="0" bIns="0" rtlCol="0" anchor="t">
            <a:spAutoFit/>
          </a:bodyPr>
          <a:lstStyle/>
          <a:p>
            <a:pPr algn="ctr">
              <a:lnSpc>
                <a:spcPts val="3499"/>
              </a:lnSpc>
            </a:pPr>
            <a:r>
              <a:rPr lang="en-US" sz="2499" spc="124">
                <a:solidFill>
                  <a:srgbClr val="000000"/>
                </a:solidFill>
                <a:latin typeface="Times New Roman"/>
              </a:rPr>
              <a:t>C Language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9118" y="468820"/>
            <a:ext cx="15590520" cy="910506"/>
          </a:xfrm>
          <a:prstGeom prst="rect">
            <a:avLst/>
          </a:prstGeom>
        </p:spPr>
        <p:txBody>
          <a:bodyPr lIns="0" tIns="0" rIns="0" bIns="0" rtlCol="0" anchor="t">
            <a:spAutoFit/>
          </a:bodyPr>
          <a:lstStyle/>
          <a:p>
            <a:pPr algn="ctr">
              <a:lnSpc>
                <a:spcPts val="7128"/>
              </a:lnSpc>
            </a:pPr>
            <a:r>
              <a:rPr lang="en-US" sz="6600" b="1" spc="-40" dirty="0">
                <a:solidFill>
                  <a:srgbClr val="000000"/>
                </a:solidFill>
                <a:latin typeface="Times New Roman Light"/>
              </a:rPr>
              <a:t>Functions </a:t>
            </a:r>
          </a:p>
        </p:txBody>
      </p:sp>
      <p:sp>
        <p:nvSpPr>
          <p:cNvPr id="3" name="TextBox 3"/>
          <p:cNvSpPr txBox="1"/>
          <p:nvPr/>
        </p:nvSpPr>
        <p:spPr>
          <a:xfrm>
            <a:off x="377042" y="2025130"/>
            <a:ext cx="17533915" cy="7106666"/>
          </a:xfrm>
          <a:prstGeom prst="rect">
            <a:avLst/>
          </a:prstGeom>
        </p:spPr>
        <p:txBody>
          <a:bodyPr lIns="0" tIns="0" rIns="0" bIns="0" rtlCol="0" anchor="t">
            <a:spAutoFit/>
          </a:bodyPr>
          <a:lstStyle/>
          <a:p>
            <a:pPr marL="850580" lvl="1" indent="-425290" algn="l">
              <a:lnSpc>
                <a:spcPts val="6156"/>
              </a:lnSpc>
              <a:buFont typeface="Arial"/>
              <a:buChar char="•"/>
            </a:pPr>
            <a:r>
              <a:rPr lang="en-US" sz="4699" spc="43">
                <a:solidFill>
                  <a:srgbClr val="000000"/>
                </a:solidFill>
                <a:latin typeface="Times New Roman"/>
              </a:rPr>
              <a:t>In c, we can divide a large program into the basic building blocks known as function. </a:t>
            </a:r>
          </a:p>
          <a:p>
            <a:pPr marL="850580" lvl="1" indent="-425290" algn="l">
              <a:lnSpc>
                <a:spcPts val="6156"/>
              </a:lnSpc>
              <a:buFont typeface="Arial"/>
              <a:buChar char="•"/>
            </a:pPr>
            <a:r>
              <a:rPr lang="en-US" sz="4699" spc="43">
                <a:solidFill>
                  <a:srgbClr val="000000"/>
                </a:solidFill>
                <a:latin typeface="Times New Roman"/>
              </a:rPr>
              <a:t>The function contains the set of programming statements enclosed by {}. </a:t>
            </a:r>
          </a:p>
          <a:p>
            <a:pPr marL="850580" lvl="1" indent="-425290" algn="l">
              <a:lnSpc>
                <a:spcPts val="6156"/>
              </a:lnSpc>
              <a:buFont typeface="Arial"/>
              <a:buChar char="•"/>
            </a:pPr>
            <a:r>
              <a:rPr lang="en-US" sz="4699" spc="43">
                <a:solidFill>
                  <a:srgbClr val="000000"/>
                </a:solidFill>
                <a:latin typeface="Times New Roman"/>
              </a:rPr>
              <a:t>A function can be called multiple times to provide reusability and modularity to the C program. </a:t>
            </a:r>
          </a:p>
          <a:p>
            <a:pPr marL="850580" lvl="1" indent="-425290" algn="l">
              <a:lnSpc>
                <a:spcPts val="6156"/>
              </a:lnSpc>
              <a:buFont typeface="Arial"/>
              <a:buChar char="•"/>
            </a:pPr>
            <a:r>
              <a:rPr lang="en-US" sz="4699" spc="43">
                <a:solidFill>
                  <a:srgbClr val="000000"/>
                </a:solidFill>
                <a:latin typeface="Times New Roman"/>
              </a:rPr>
              <a:t>In other words, we can say that the collection of functions creates a program. The function is also known as procedure or subroutine in other programming languages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9558" y="468820"/>
            <a:ext cx="15590520" cy="1062609"/>
          </a:xfrm>
          <a:prstGeom prst="rect">
            <a:avLst/>
          </a:prstGeom>
        </p:spPr>
        <p:txBody>
          <a:bodyPr lIns="0" tIns="0" rIns="0" bIns="0" rtlCol="0" anchor="t">
            <a:spAutoFit/>
          </a:bodyPr>
          <a:lstStyle/>
          <a:p>
            <a:pPr algn="l">
              <a:lnSpc>
                <a:spcPts val="7128"/>
              </a:lnSpc>
            </a:pPr>
            <a:r>
              <a:rPr lang="en-US" sz="6600" spc="-40">
                <a:solidFill>
                  <a:srgbClr val="000000"/>
                </a:solidFill>
                <a:latin typeface="Times New Roman Bold"/>
              </a:rPr>
              <a:t>Advantage of functions in C</a:t>
            </a:r>
          </a:p>
        </p:txBody>
      </p:sp>
      <p:sp>
        <p:nvSpPr>
          <p:cNvPr id="3" name="TextBox 3"/>
          <p:cNvSpPr txBox="1"/>
          <p:nvPr/>
        </p:nvSpPr>
        <p:spPr>
          <a:xfrm>
            <a:off x="519558" y="1888480"/>
            <a:ext cx="16912029" cy="7347077"/>
          </a:xfrm>
          <a:prstGeom prst="rect">
            <a:avLst/>
          </a:prstGeom>
        </p:spPr>
        <p:txBody>
          <a:bodyPr lIns="0" tIns="0" rIns="0" bIns="0" rtlCol="0" anchor="t">
            <a:spAutoFit/>
          </a:bodyPr>
          <a:lstStyle/>
          <a:p>
            <a:pPr marL="832483" lvl="1" indent="-416242" algn="l">
              <a:lnSpc>
                <a:spcPts val="6393"/>
              </a:lnSpc>
              <a:buFont typeface="Arial"/>
              <a:buChar char="•"/>
            </a:pPr>
            <a:r>
              <a:rPr lang="en-US" sz="4599" spc="43">
                <a:solidFill>
                  <a:srgbClr val="000000"/>
                </a:solidFill>
                <a:latin typeface="Times New Roman"/>
              </a:rPr>
              <a:t> By using functions, we can avoid rewriting same logic/code again and again in a program.</a:t>
            </a:r>
          </a:p>
          <a:p>
            <a:pPr marL="832483" lvl="1" indent="-416242" algn="l">
              <a:lnSpc>
                <a:spcPts val="6393"/>
              </a:lnSpc>
              <a:buFont typeface="Arial"/>
              <a:buChar char="•"/>
            </a:pPr>
            <a:r>
              <a:rPr lang="en-US" sz="4599" spc="43">
                <a:solidFill>
                  <a:srgbClr val="000000"/>
                </a:solidFill>
                <a:latin typeface="Times New Roman"/>
              </a:rPr>
              <a:t>We can call C functions any number of times in a program and from any place in a program.</a:t>
            </a:r>
          </a:p>
          <a:p>
            <a:pPr marL="832483" lvl="1" indent="-416242" algn="l">
              <a:lnSpc>
                <a:spcPts val="6393"/>
              </a:lnSpc>
              <a:buFont typeface="Arial"/>
              <a:buChar char="•"/>
            </a:pPr>
            <a:r>
              <a:rPr lang="en-US" sz="4599" spc="43">
                <a:solidFill>
                  <a:srgbClr val="000000"/>
                </a:solidFill>
                <a:latin typeface="Times New Roman"/>
              </a:rPr>
              <a:t>We can track a large C program easily when it is divided into multiple functions.</a:t>
            </a:r>
          </a:p>
          <a:p>
            <a:pPr marL="832483" lvl="1" indent="-416242" algn="l">
              <a:lnSpc>
                <a:spcPts val="6393"/>
              </a:lnSpc>
              <a:buFont typeface="Arial"/>
              <a:buChar char="•"/>
            </a:pPr>
            <a:r>
              <a:rPr lang="en-US" sz="4599" spc="43">
                <a:solidFill>
                  <a:srgbClr val="000000"/>
                </a:solidFill>
                <a:latin typeface="Times New Roman"/>
              </a:rPr>
              <a:t>Reusability is the main achievement of C functions.</a:t>
            </a:r>
          </a:p>
          <a:p>
            <a:pPr marL="832483" lvl="1" indent="-416242" algn="l">
              <a:lnSpc>
                <a:spcPts val="6393"/>
              </a:lnSpc>
              <a:buFont typeface="Arial"/>
              <a:buChar char="•"/>
            </a:pPr>
            <a:r>
              <a:rPr lang="en-US" sz="4599" spc="43">
                <a:solidFill>
                  <a:srgbClr val="000000"/>
                </a:solidFill>
                <a:latin typeface="Times New Roman"/>
              </a:rPr>
              <a:t>However, Function calling is always a overhead in a C program. </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16" y="275030"/>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Function Aspects </a:t>
            </a:r>
          </a:p>
        </p:txBody>
      </p:sp>
      <p:sp>
        <p:nvSpPr>
          <p:cNvPr id="3" name="TextBox 3"/>
          <p:cNvSpPr txBox="1"/>
          <p:nvPr/>
        </p:nvSpPr>
        <p:spPr>
          <a:xfrm>
            <a:off x="700211" y="1369314"/>
            <a:ext cx="17222972" cy="7888986"/>
          </a:xfrm>
          <a:prstGeom prst="rect">
            <a:avLst/>
          </a:prstGeom>
        </p:spPr>
        <p:txBody>
          <a:bodyPr lIns="0" tIns="0" rIns="0" bIns="0" rtlCol="0" anchor="t">
            <a:spAutoFit/>
          </a:bodyPr>
          <a:lstStyle/>
          <a:p>
            <a:pPr marL="868677" lvl="1" indent="-434339" algn="l">
              <a:lnSpc>
                <a:spcPts val="6191"/>
              </a:lnSpc>
              <a:buFont typeface="Arial"/>
              <a:buChar char="•"/>
            </a:pPr>
            <a:r>
              <a:rPr lang="en-US" sz="4799" spc="44" dirty="0">
                <a:solidFill>
                  <a:srgbClr val="000000"/>
                </a:solidFill>
                <a:latin typeface="Times New Roman Bold"/>
              </a:rPr>
              <a:t>Function declaration :</a:t>
            </a:r>
            <a:r>
              <a:rPr lang="en-US" sz="4799" spc="44" dirty="0">
                <a:solidFill>
                  <a:srgbClr val="000000"/>
                </a:solidFill>
                <a:latin typeface="Times New Roman"/>
              </a:rPr>
              <a:t>A function must be declared globally in a c program to tell the compiler about the function name, function parameters, and return type.</a:t>
            </a:r>
          </a:p>
          <a:p>
            <a:pPr marL="868677" lvl="1" indent="-434339" algn="l">
              <a:lnSpc>
                <a:spcPts val="6191"/>
              </a:lnSpc>
            </a:pPr>
            <a:r>
              <a:rPr lang="en-US" sz="4799" spc="44" dirty="0">
                <a:solidFill>
                  <a:srgbClr val="000000"/>
                </a:solidFill>
                <a:latin typeface="Times New Roman Bold"/>
              </a:rPr>
              <a:t>	</a:t>
            </a:r>
            <a:r>
              <a:rPr lang="en-US" sz="4799" spc="44" dirty="0" err="1">
                <a:solidFill>
                  <a:srgbClr val="000000"/>
                </a:solidFill>
                <a:latin typeface="Times New Roman Bold"/>
              </a:rPr>
              <a:t>return_type</a:t>
            </a:r>
            <a:r>
              <a:rPr lang="en-US" sz="4799" spc="44" dirty="0">
                <a:solidFill>
                  <a:srgbClr val="000000"/>
                </a:solidFill>
                <a:latin typeface="Times New Roman Bold"/>
              </a:rPr>
              <a:t> </a:t>
            </a:r>
            <a:r>
              <a:rPr lang="en-US" sz="4799" spc="44" dirty="0" err="1">
                <a:solidFill>
                  <a:srgbClr val="000000"/>
                </a:solidFill>
                <a:latin typeface="Times New Roman Bold"/>
              </a:rPr>
              <a:t>function_name</a:t>
            </a:r>
            <a:r>
              <a:rPr lang="en-US" sz="4799" spc="44" dirty="0">
                <a:solidFill>
                  <a:srgbClr val="000000"/>
                </a:solidFill>
                <a:latin typeface="Times New Roman Bold"/>
              </a:rPr>
              <a:t> (argument list);</a:t>
            </a:r>
          </a:p>
          <a:p>
            <a:pPr marL="868677" lvl="1" indent="-434339" algn="l">
              <a:lnSpc>
                <a:spcPts val="6191"/>
              </a:lnSpc>
              <a:buFont typeface="Arial"/>
              <a:buChar char="•"/>
            </a:pPr>
            <a:r>
              <a:rPr lang="en-US" sz="4799" spc="44" dirty="0">
                <a:solidFill>
                  <a:srgbClr val="000000"/>
                </a:solidFill>
                <a:latin typeface="Times New Roman Bold"/>
              </a:rPr>
              <a:t>Function call :</a:t>
            </a:r>
            <a:r>
              <a:rPr lang="en-US" sz="4799" spc="44" dirty="0">
                <a:solidFill>
                  <a:srgbClr val="000000"/>
                </a:solidFill>
                <a:latin typeface="Times New Roman"/>
              </a:rPr>
              <a:t>Function can be called from anywhere in the program. The parameter list must not differ in function calling and function declaration. We must pass the same number of functions as it is declared in the function declaration.</a:t>
            </a:r>
          </a:p>
          <a:p>
            <a:pPr marL="868677" lvl="1" indent="-434339" algn="l">
              <a:lnSpc>
                <a:spcPts val="6191"/>
              </a:lnSpc>
            </a:pPr>
            <a:r>
              <a:rPr lang="en-US" sz="4799" spc="44" dirty="0">
                <a:solidFill>
                  <a:srgbClr val="000000"/>
                </a:solidFill>
                <a:latin typeface="Times New Roman Bold"/>
              </a:rPr>
              <a:t>	</a:t>
            </a:r>
            <a:r>
              <a:rPr lang="en-US" sz="4799" spc="44" dirty="0" err="1">
                <a:solidFill>
                  <a:srgbClr val="000000"/>
                </a:solidFill>
                <a:latin typeface="Times New Roman Bold"/>
              </a:rPr>
              <a:t>function_name</a:t>
            </a:r>
            <a:r>
              <a:rPr lang="en-US" sz="4799" spc="44" dirty="0">
                <a:solidFill>
                  <a:srgbClr val="000000"/>
                </a:solidFill>
                <a:latin typeface="Times New Roman Bold"/>
              </a:rPr>
              <a:t> (</a:t>
            </a:r>
            <a:r>
              <a:rPr lang="en-US" sz="4799" spc="44" dirty="0" err="1">
                <a:solidFill>
                  <a:srgbClr val="000000"/>
                </a:solidFill>
                <a:latin typeface="Times New Roman Bold"/>
              </a:rPr>
              <a:t>argument_list</a:t>
            </a:r>
            <a:r>
              <a:rPr lang="en-US" sz="4799" spc="44" dirty="0">
                <a:solidFill>
                  <a:srgbClr val="000000"/>
                </a:solidFill>
                <a:latin typeface="Times New Roman Bold"/>
              </a:rPr>
              <a:t>)</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1382" y="1478501"/>
            <a:ext cx="17145236" cy="6773180"/>
          </a:xfrm>
          <a:prstGeom prst="rect">
            <a:avLst/>
          </a:prstGeom>
        </p:spPr>
        <p:txBody>
          <a:bodyPr lIns="0" tIns="0" rIns="0" bIns="0" rtlCol="0" anchor="t">
            <a:spAutoFit/>
          </a:bodyPr>
          <a:lstStyle/>
          <a:p>
            <a:pPr marL="861891" lvl="1" indent="-430945" algn="l">
              <a:lnSpc>
                <a:spcPts val="5857"/>
              </a:lnSpc>
              <a:buFont typeface="Arial"/>
              <a:buChar char="•"/>
            </a:pPr>
            <a:r>
              <a:rPr lang="en-US" sz="4762" spc="44">
                <a:solidFill>
                  <a:srgbClr val="000000"/>
                </a:solidFill>
                <a:latin typeface="Times New Roman Bold"/>
              </a:rPr>
              <a:t>Function definition :</a:t>
            </a:r>
            <a:r>
              <a:rPr lang="en-US" sz="4762" spc="44">
                <a:solidFill>
                  <a:srgbClr val="000000"/>
                </a:solidFill>
                <a:latin typeface="Times New Roman"/>
              </a:rPr>
              <a:t>It contains the actual statements which are to be executed. It is the most important aspect to which the control comes when the function is called. Here, we must notice that only one value can be returned from the function</a:t>
            </a:r>
          </a:p>
          <a:p>
            <a:pPr marL="861891" lvl="1" indent="-430945" algn="l">
              <a:lnSpc>
                <a:spcPts val="5857"/>
              </a:lnSpc>
            </a:pPr>
            <a:r>
              <a:rPr lang="en-US" sz="4762" spc="44">
                <a:solidFill>
                  <a:srgbClr val="000000"/>
                </a:solidFill>
                <a:latin typeface="Times New Roman Bold"/>
              </a:rPr>
              <a:t>	return_type function_name (argument list) {function body;} </a:t>
            </a:r>
          </a:p>
          <a:p>
            <a:pPr marL="861891" lvl="1" indent="-430945" algn="l">
              <a:lnSpc>
                <a:spcPts val="5857"/>
              </a:lnSpc>
              <a:buFont typeface="Arial"/>
              <a:buChar char="•"/>
            </a:pPr>
            <a:r>
              <a:rPr lang="en-US" sz="4762" spc="44">
                <a:solidFill>
                  <a:srgbClr val="000000"/>
                </a:solidFill>
                <a:latin typeface="Times New Roman Bold"/>
              </a:rPr>
              <a:t>Function Prototypes :</a:t>
            </a:r>
            <a:r>
              <a:rPr lang="en-US" sz="4762" spc="44">
                <a:solidFill>
                  <a:srgbClr val="000000"/>
                </a:solidFill>
                <a:latin typeface="Times New Roman"/>
              </a:rPr>
              <a:t>Function prototype is also called function signature defines the header of a function declaration: </a:t>
            </a:r>
          </a:p>
          <a:p>
            <a:pPr algn="l">
              <a:lnSpc>
                <a:spcPts val="5857"/>
              </a:lnSpc>
            </a:pPr>
            <a:r>
              <a:rPr lang="en-US" sz="4762" spc="44">
                <a:solidFill>
                  <a:srgbClr val="000000"/>
                </a:solidFill>
                <a:latin typeface="Times New Roman Bold"/>
              </a:rPr>
              <a:t>	return-value-type function-name( parameter-list ); </a:t>
            </a: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1382" y="477757"/>
            <a:ext cx="17145236" cy="8780543"/>
          </a:xfrm>
          <a:prstGeom prst="rect">
            <a:avLst/>
          </a:prstGeom>
        </p:spPr>
        <p:txBody>
          <a:bodyPr lIns="0" tIns="0" rIns="0" bIns="0" rtlCol="0" anchor="t">
            <a:spAutoFit/>
          </a:bodyPr>
          <a:lstStyle/>
          <a:p>
            <a:pPr algn="l">
              <a:lnSpc>
                <a:spcPts val="7691"/>
              </a:lnSpc>
            </a:pPr>
            <a:endParaRPr/>
          </a:p>
          <a:p>
            <a:pPr marL="898085" lvl="1" indent="-449042" algn="l">
              <a:lnSpc>
                <a:spcPts val="7691"/>
              </a:lnSpc>
              <a:buFont typeface="Arial"/>
              <a:buChar char="•"/>
            </a:pPr>
            <a:r>
              <a:rPr lang="en-US" sz="4962" spc="46">
                <a:solidFill>
                  <a:srgbClr val="000000"/>
                </a:solidFill>
                <a:latin typeface="Times New Roman"/>
              </a:rPr>
              <a:t>A prototype functions is only used when its implementation comes after the main function.</a:t>
            </a:r>
          </a:p>
          <a:p>
            <a:pPr marL="898085" lvl="1" indent="-449042" algn="l">
              <a:lnSpc>
                <a:spcPts val="7691"/>
              </a:lnSpc>
            </a:pPr>
            <a:r>
              <a:rPr lang="en-US" sz="4962" spc="46">
                <a:solidFill>
                  <a:srgbClr val="000000"/>
                </a:solidFill>
                <a:latin typeface="Times New Roman Bold"/>
              </a:rPr>
              <a:t>The syntax of creating function in c language is given below: </a:t>
            </a:r>
          </a:p>
          <a:p>
            <a:pPr algn="l">
              <a:lnSpc>
                <a:spcPts val="7691"/>
              </a:lnSpc>
            </a:pPr>
            <a:r>
              <a:rPr lang="en-US" sz="4962" spc="44">
                <a:solidFill>
                  <a:srgbClr val="000000"/>
                </a:solidFill>
                <a:latin typeface="Times New Roman"/>
              </a:rPr>
              <a:t>return_type function_name(data_type parameter...)</a:t>
            </a:r>
          </a:p>
          <a:p>
            <a:pPr algn="l">
              <a:lnSpc>
                <a:spcPts val="7691"/>
              </a:lnSpc>
            </a:pPr>
            <a:r>
              <a:rPr lang="en-US" sz="4962" spc="46">
                <a:solidFill>
                  <a:srgbClr val="000000"/>
                </a:solidFill>
                <a:latin typeface="Times New Roman"/>
              </a:rPr>
              <a:t>{ </a:t>
            </a:r>
          </a:p>
          <a:p>
            <a:pPr algn="l">
              <a:lnSpc>
                <a:spcPts val="7691"/>
              </a:lnSpc>
            </a:pPr>
            <a:r>
              <a:rPr lang="en-US" sz="4962" spc="46">
                <a:solidFill>
                  <a:srgbClr val="000000"/>
                </a:solidFill>
                <a:latin typeface="Times New Roman"/>
              </a:rPr>
              <a:t> //code to be executed </a:t>
            </a:r>
          </a:p>
          <a:p>
            <a:pPr algn="l">
              <a:lnSpc>
                <a:spcPts val="7691"/>
              </a:lnSpc>
            </a:pPr>
            <a:r>
              <a:rPr lang="en-US" sz="4962" spc="46">
                <a:solidFill>
                  <a:srgbClr val="000000"/>
                </a:solidFill>
                <a:latin typeface="Times New Roman"/>
              </a:rPr>
              <a:t> }</a:t>
            </a:r>
          </a:p>
          <a:p>
            <a:pPr marL="898085" lvl="1" indent="-449042" algn="l">
              <a:lnSpc>
                <a:spcPts val="7691"/>
              </a:lnSpc>
            </a:pPr>
            <a:endParaRPr lang="en-US" sz="4962" spc="46">
              <a:solidFill>
                <a:srgbClr val="000000"/>
              </a:solidFill>
              <a:latin typeface="Times New Roman"/>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8677" y="764254"/>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Types of Functions</a:t>
            </a:r>
          </a:p>
        </p:txBody>
      </p:sp>
      <p:sp>
        <p:nvSpPr>
          <p:cNvPr id="3" name="TextBox 3"/>
          <p:cNvSpPr txBox="1"/>
          <p:nvPr/>
        </p:nvSpPr>
        <p:spPr>
          <a:xfrm>
            <a:off x="778677" y="2273732"/>
            <a:ext cx="16341966" cy="6984568"/>
          </a:xfrm>
          <a:prstGeom prst="rect">
            <a:avLst/>
          </a:prstGeom>
        </p:spPr>
        <p:txBody>
          <a:bodyPr lIns="0" tIns="0" rIns="0" bIns="0" rtlCol="0" anchor="t">
            <a:spAutoFit/>
          </a:bodyPr>
          <a:lstStyle/>
          <a:p>
            <a:pPr algn="l">
              <a:lnSpc>
                <a:spcPts val="4568"/>
              </a:lnSpc>
            </a:pPr>
            <a:r>
              <a:rPr lang="en-US" sz="4699" spc="43">
                <a:solidFill>
                  <a:srgbClr val="000000"/>
                </a:solidFill>
                <a:latin typeface="Times New Roman"/>
              </a:rPr>
              <a:t>There are two types of functions in C programming: </a:t>
            </a:r>
          </a:p>
          <a:p>
            <a:pPr algn="l">
              <a:lnSpc>
                <a:spcPts val="4568"/>
              </a:lnSpc>
            </a:pPr>
            <a:r>
              <a:rPr lang="en-US" sz="4699" spc="43">
                <a:solidFill>
                  <a:srgbClr val="000000"/>
                </a:solidFill>
                <a:latin typeface="Times New Roman Bold"/>
              </a:rPr>
              <a:t>1. Library Functions</a:t>
            </a:r>
            <a:r>
              <a:rPr lang="en-US" sz="4699" spc="43">
                <a:solidFill>
                  <a:srgbClr val="000000"/>
                </a:solidFill>
                <a:latin typeface="Times New Roman"/>
              </a:rPr>
              <a:t>: are the functions which are declared in the C header files such as scanf(), printf(), gets(), puts(), ceil(), floor() etc.</a:t>
            </a:r>
          </a:p>
          <a:p>
            <a:pPr algn="l">
              <a:lnSpc>
                <a:spcPts val="4568"/>
              </a:lnSpc>
            </a:pPr>
            <a:r>
              <a:rPr lang="en-US" sz="4699" spc="43">
                <a:solidFill>
                  <a:srgbClr val="000000"/>
                </a:solidFill>
                <a:latin typeface="Times New Roman Bold"/>
              </a:rPr>
              <a:t>2. User-defined functions</a:t>
            </a:r>
            <a:r>
              <a:rPr lang="en-US" sz="4699" spc="43">
                <a:solidFill>
                  <a:srgbClr val="000000"/>
                </a:solidFill>
                <a:latin typeface="Times New Roman"/>
              </a:rPr>
              <a:t>: are the functions which are created by the C programmer, so that he/she can use it many times. It reduces the complexity of a big program and optimizes the code.</a:t>
            </a:r>
          </a:p>
          <a:p>
            <a:pPr algn="l">
              <a:lnSpc>
                <a:spcPts val="4568"/>
              </a:lnSpc>
            </a:pPr>
            <a:endParaRPr lang="en-US" sz="4699" spc="43">
              <a:solidFill>
                <a:srgbClr val="000000"/>
              </a:solidFill>
              <a:latin typeface="Times New Roman"/>
            </a:endParaRPr>
          </a:p>
          <a:p>
            <a:pPr algn="l">
              <a:lnSpc>
                <a:spcPts val="4568"/>
              </a:lnSpc>
            </a:pPr>
            <a:r>
              <a:rPr lang="en-US" sz="4699" spc="43">
                <a:solidFill>
                  <a:srgbClr val="000000"/>
                </a:solidFill>
                <a:latin typeface="Times New Roman Bold"/>
              </a:rPr>
              <a:t>Return Value: </a:t>
            </a:r>
            <a:r>
              <a:rPr lang="en-US" sz="4699" spc="43">
                <a:solidFill>
                  <a:srgbClr val="000000"/>
                </a:solidFill>
                <a:latin typeface="Times New Roman"/>
              </a:rPr>
              <a:t>A C function may or may not return a value from the function. If you don't have to return any value from the function, use void for the return type.</a:t>
            </a: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8441" y="535190"/>
            <a:ext cx="17091118" cy="9178520"/>
          </a:xfrm>
          <a:prstGeom prst="rect">
            <a:avLst/>
          </a:prstGeom>
        </p:spPr>
        <p:txBody>
          <a:bodyPr lIns="0" tIns="0" rIns="0" bIns="0" rtlCol="0" anchor="t">
            <a:spAutoFit/>
          </a:bodyPr>
          <a:lstStyle/>
          <a:p>
            <a:pPr algn="just">
              <a:lnSpc>
                <a:spcPts val="5146"/>
              </a:lnSpc>
              <a:spcBef>
                <a:spcPct val="0"/>
              </a:spcBef>
            </a:pPr>
            <a:r>
              <a:rPr lang="en-US" sz="4765" spc="-29">
                <a:solidFill>
                  <a:srgbClr val="000000"/>
                </a:solidFill>
                <a:latin typeface="Times New Roman Bold"/>
              </a:rPr>
              <a:t>Example without return value: </a:t>
            </a:r>
          </a:p>
          <a:p>
            <a:pPr algn="just">
              <a:lnSpc>
                <a:spcPts val="5146"/>
              </a:lnSpc>
              <a:spcBef>
                <a:spcPct val="0"/>
              </a:spcBef>
            </a:pPr>
            <a:r>
              <a:rPr lang="en-US" sz="4765" spc="-29">
                <a:solidFill>
                  <a:srgbClr val="000000"/>
                </a:solidFill>
                <a:latin typeface="Times New Roman Light"/>
              </a:rPr>
              <a:t>void hello(){ </a:t>
            </a:r>
          </a:p>
          <a:p>
            <a:pPr algn="just">
              <a:lnSpc>
                <a:spcPts val="5146"/>
              </a:lnSpc>
              <a:spcBef>
                <a:spcPct val="0"/>
              </a:spcBef>
            </a:pPr>
            <a:r>
              <a:rPr lang="en-US" sz="4765" spc="-29">
                <a:solidFill>
                  <a:srgbClr val="000000"/>
                </a:solidFill>
                <a:latin typeface="Times New Roman Light"/>
              </a:rPr>
              <a:t>printf("hello c"); </a:t>
            </a:r>
          </a:p>
          <a:p>
            <a:pPr algn="just">
              <a:lnSpc>
                <a:spcPts val="5146"/>
              </a:lnSpc>
              <a:spcBef>
                <a:spcPct val="0"/>
              </a:spcBef>
            </a:pPr>
            <a:r>
              <a:rPr lang="en-US" sz="4765" spc="-28">
                <a:solidFill>
                  <a:srgbClr val="000000"/>
                </a:solidFill>
                <a:latin typeface="Times New Roman Light"/>
              </a:rPr>
              <a:t>}</a:t>
            </a:r>
          </a:p>
          <a:p>
            <a:pPr algn="just">
              <a:lnSpc>
                <a:spcPts val="5146"/>
              </a:lnSpc>
              <a:spcBef>
                <a:spcPct val="0"/>
              </a:spcBef>
            </a:pPr>
            <a:endParaRPr lang="en-US" sz="4765" spc="-28">
              <a:solidFill>
                <a:srgbClr val="000000"/>
              </a:solidFill>
              <a:latin typeface="Times New Roman Light"/>
            </a:endParaRPr>
          </a:p>
          <a:p>
            <a:pPr algn="just">
              <a:lnSpc>
                <a:spcPts val="5146"/>
              </a:lnSpc>
              <a:spcBef>
                <a:spcPct val="0"/>
              </a:spcBef>
            </a:pPr>
            <a:r>
              <a:rPr lang="en-US" sz="4765" spc="-29">
                <a:solidFill>
                  <a:srgbClr val="000000"/>
                </a:solidFill>
                <a:latin typeface="Times New Roman Bold"/>
              </a:rPr>
              <a:t>Example with return value: </a:t>
            </a:r>
          </a:p>
          <a:p>
            <a:pPr algn="just">
              <a:lnSpc>
                <a:spcPts val="5146"/>
              </a:lnSpc>
              <a:spcBef>
                <a:spcPct val="0"/>
              </a:spcBef>
            </a:pPr>
            <a:r>
              <a:rPr lang="en-US" sz="4765" spc="-29">
                <a:solidFill>
                  <a:srgbClr val="000000"/>
                </a:solidFill>
                <a:latin typeface="Times New Roman Light"/>
              </a:rPr>
              <a:t>Eg1:</a:t>
            </a:r>
          </a:p>
          <a:p>
            <a:pPr algn="just">
              <a:lnSpc>
                <a:spcPts val="5146"/>
              </a:lnSpc>
              <a:spcBef>
                <a:spcPct val="0"/>
              </a:spcBef>
            </a:pPr>
            <a:r>
              <a:rPr lang="en-US" sz="4765" spc="-29">
                <a:solidFill>
                  <a:srgbClr val="000000"/>
                </a:solidFill>
                <a:latin typeface="Times New Roman Light"/>
              </a:rPr>
              <a:t>int get(){ </a:t>
            </a:r>
          </a:p>
          <a:p>
            <a:pPr algn="just">
              <a:lnSpc>
                <a:spcPts val="5146"/>
              </a:lnSpc>
              <a:spcBef>
                <a:spcPct val="0"/>
              </a:spcBef>
            </a:pPr>
            <a:r>
              <a:rPr lang="en-US" sz="4765" spc="-29">
                <a:solidFill>
                  <a:srgbClr val="000000"/>
                </a:solidFill>
                <a:latin typeface="Times New Roman Light"/>
              </a:rPr>
              <a:t>return 10; </a:t>
            </a:r>
          </a:p>
          <a:p>
            <a:pPr algn="just">
              <a:lnSpc>
                <a:spcPts val="5146"/>
              </a:lnSpc>
              <a:spcBef>
                <a:spcPct val="0"/>
              </a:spcBef>
            </a:pPr>
            <a:r>
              <a:rPr lang="en-US" sz="4765" spc="-29">
                <a:solidFill>
                  <a:srgbClr val="000000"/>
                </a:solidFill>
                <a:latin typeface="Times New Roman Light"/>
              </a:rPr>
              <a:t>}</a:t>
            </a:r>
          </a:p>
          <a:p>
            <a:pPr algn="just">
              <a:lnSpc>
                <a:spcPts val="5146"/>
              </a:lnSpc>
              <a:spcBef>
                <a:spcPct val="0"/>
              </a:spcBef>
            </a:pPr>
            <a:r>
              <a:rPr lang="en-US" sz="4765" spc="-29">
                <a:solidFill>
                  <a:srgbClr val="000000"/>
                </a:solidFill>
                <a:latin typeface="Times New Roman Light"/>
              </a:rPr>
              <a:t>Eg2:</a:t>
            </a:r>
          </a:p>
          <a:p>
            <a:pPr algn="just">
              <a:lnSpc>
                <a:spcPts val="5146"/>
              </a:lnSpc>
              <a:spcBef>
                <a:spcPct val="0"/>
              </a:spcBef>
            </a:pPr>
            <a:r>
              <a:rPr lang="en-US" sz="4765" spc="-29">
                <a:solidFill>
                  <a:srgbClr val="000000"/>
                </a:solidFill>
                <a:latin typeface="Times New Roman Light"/>
              </a:rPr>
              <a:t>float get(){ </a:t>
            </a:r>
          </a:p>
          <a:p>
            <a:pPr algn="just">
              <a:lnSpc>
                <a:spcPts val="5146"/>
              </a:lnSpc>
              <a:spcBef>
                <a:spcPct val="0"/>
              </a:spcBef>
            </a:pPr>
            <a:r>
              <a:rPr lang="en-US" sz="4765" spc="-29">
                <a:solidFill>
                  <a:srgbClr val="000000"/>
                </a:solidFill>
                <a:latin typeface="Times New Roman Light"/>
              </a:rPr>
              <a:t>return 10.2; </a:t>
            </a:r>
          </a:p>
          <a:p>
            <a:pPr algn="just">
              <a:lnSpc>
                <a:spcPts val="5146"/>
              </a:lnSpc>
              <a:spcBef>
                <a:spcPct val="0"/>
              </a:spcBef>
            </a:pPr>
            <a:r>
              <a:rPr lang="en-US" sz="4765" spc="-29">
                <a:solidFill>
                  <a:srgbClr val="000000"/>
                </a:solidFill>
                <a:latin typeface="Times New Roman Light"/>
              </a:rPr>
              <a:t>}</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973" b="-6813"/>
            </a:stretch>
          </a:blipFill>
        </p:spPr>
      </p:sp>
      <p:sp>
        <p:nvSpPr>
          <p:cNvPr id="3" name="TextBox 3"/>
          <p:cNvSpPr txBox="1"/>
          <p:nvPr/>
        </p:nvSpPr>
        <p:spPr>
          <a:xfrm>
            <a:off x="0" y="-190500"/>
            <a:ext cx="3362259" cy="1764030"/>
          </a:xfrm>
          <a:prstGeom prst="rect">
            <a:avLst/>
          </a:prstGeom>
        </p:spPr>
        <p:txBody>
          <a:bodyPr lIns="0" tIns="0" rIns="0" bIns="0" rtlCol="0" anchor="t">
            <a:spAutoFit/>
          </a:bodyPr>
          <a:lstStyle/>
          <a:p>
            <a:pPr>
              <a:lnSpc>
                <a:spcPts val="6719"/>
              </a:lnSpc>
              <a:spcBef>
                <a:spcPct val="0"/>
              </a:spcBef>
            </a:pPr>
            <a:r>
              <a:rPr lang="en-US" sz="4800">
                <a:solidFill>
                  <a:srgbClr val="FEFEFD"/>
                </a:solidFill>
                <a:latin typeface="Times New Roman Bold"/>
              </a:rPr>
              <a:t>Escape characters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9077" y="2662838"/>
            <a:ext cx="17036086" cy="5263896"/>
          </a:xfrm>
          <a:prstGeom prst="rect">
            <a:avLst/>
          </a:prstGeom>
        </p:spPr>
        <p:txBody>
          <a:bodyPr lIns="0" tIns="0" rIns="0" bIns="0" rtlCol="0" anchor="t">
            <a:spAutoFit/>
          </a:bodyPr>
          <a:lstStyle/>
          <a:p>
            <a:pPr algn="just">
              <a:lnSpc>
                <a:spcPts val="5831"/>
              </a:lnSpc>
              <a:spcBef>
                <a:spcPct val="0"/>
              </a:spcBef>
            </a:pPr>
            <a:r>
              <a:rPr lang="en-US" sz="5399" spc="-32">
                <a:solidFill>
                  <a:srgbClr val="000000"/>
                </a:solidFill>
                <a:latin typeface="Times New Roman Light"/>
              </a:rPr>
              <a:t>A function may or may not accept any argument. It may or may not return any value. Based on these facts, There are four different aspects of function calls.</a:t>
            </a:r>
          </a:p>
          <a:p>
            <a:pPr marL="1165854" lvl="1" indent="-582927" algn="just">
              <a:lnSpc>
                <a:spcPts val="5831"/>
              </a:lnSpc>
              <a:buFont typeface="Arial"/>
              <a:buChar char="•"/>
            </a:pPr>
            <a:r>
              <a:rPr lang="en-US" sz="5399" spc="-32">
                <a:solidFill>
                  <a:srgbClr val="000000"/>
                </a:solidFill>
                <a:latin typeface="Times New Roman Light"/>
              </a:rPr>
              <a:t> function without arguments and without return value </a:t>
            </a:r>
          </a:p>
          <a:p>
            <a:pPr marL="1165854" lvl="1" indent="-582927" algn="just">
              <a:lnSpc>
                <a:spcPts val="5831"/>
              </a:lnSpc>
              <a:buFont typeface="Arial"/>
              <a:buChar char="•"/>
            </a:pPr>
            <a:r>
              <a:rPr lang="en-US" sz="5399" spc="-32">
                <a:solidFill>
                  <a:srgbClr val="000000"/>
                </a:solidFill>
                <a:latin typeface="Times New Roman Light"/>
              </a:rPr>
              <a:t> function without arguments and with return value </a:t>
            </a:r>
          </a:p>
          <a:p>
            <a:pPr marL="1165854" lvl="1" indent="-582927" algn="just">
              <a:lnSpc>
                <a:spcPts val="5831"/>
              </a:lnSpc>
              <a:buFont typeface="Arial"/>
              <a:buChar char="•"/>
            </a:pPr>
            <a:r>
              <a:rPr lang="en-US" sz="5399" spc="-32">
                <a:solidFill>
                  <a:srgbClr val="000000"/>
                </a:solidFill>
                <a:latin typeface="Times New Roman Light"/>
              </a:rPr>
              <a:t> function with arguments and without return value </a:t>
            </a:r>
          </a:p>
          <a:p>
            <a:pPr marL="1165854" lvl="1" indent="-582927" algn="just">
              <a:lnSpc>
                <a:spcPts val="5831"/>
              </a:lnSpc>
              <a:buFont typeface="Arial"/>
              <a:buChar char="•"/>
            </a:pPr>
            <a:r>
              <a:rPr lang="en-US" sz="5399" spc="-32">
                <a:solidFill>
                  <a:srgbClr val="000000"/>
                </a:solidFill>
                <a:latin typeface="Times New Roman Light"/>
              </a:rPr>
              <a:t> function with arguments and with return value </a:t>
            </a:r>
          </a:p>
        </p:txBody>
      </p:sp>
      <p:sp>
        <p:nvSpPr>
          <p:cNvPr id="3" name="TextBox 3"/>
          <p:cNvSpPr txBox="1"/>
          <p:nvPr/>
        </p:nvSpPr>
        <p:spPr>
          <a:xfrm>
            <a:off x="2514600" y="876300"/>
            <a:ext cx="12890723" cy="910506"/>
          </a:xfrm>
          <a:prstGeom prst="rect">
            <a:avLst/>
          </a:prstGeom>
        </p:spPr>
        <p:txBody>
          <a:bodyPr wrap="square" lIns="0" tIns="0" rIns="0" bIns="0" rtlCol="0" anchor="t">
            <a:spAutoFit/>
          </a:bodyPr>
          <a:lstStyle/>
          <a:p>
            <a:pPr algn="ctr">
              <a:lnSpc>
                <a:spcPts val="7128"/>
              </a:lnSpc>
              <a:spcBef>
                <a:spcPct val="0"/>
              </a:spcBef>
            </a:pPr>
            <a:r>
              <a:rPr lang="en-US" sz="6600" spc="-40" dirty="0">
                <a:solidFill>
                  <a:srgbClr val="000000"/>
                </a:solidFill>
                <a:latin typeface="Times New Roman Bold"/>
              </a:rPr>
              <a:t>Different aspects of function calling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895350"/>
            <a:ext cx="15590520" cy="7906633"/>
          </a:xfrm>
          <a:prstGeom prst="rect">
            <a:avLst/>
          </a:prstGeom>
        </p:spPr>
        <p:txBody>
          <a:bodyPr lIns="0" tIns="0" rIns="0" bIns="0" rtlCol="0" anchor="t">
            <a:spAutoFit/>
          </a:bodyPr>
          <a:lstStyle/>
          <a:p>
            <a:pPr algn="l">
              <a:lnSpc>
                <a:spcPts val="3875"/>
              </a:lnSpc>
            </a:pPr>
            <a:r>
              <a:rPr lang="en-US" sz="4484" spc="40">
                <a:solidFill>
                  <a:srgbClr val="000000"/>
                </a:solidFill>
                <a:latin typeface="Times New Roman"/>
              </a:rPr>
              <a:t>Example for Function without argument and return value</a:t>
            </a:r>
          </a:p>
          <a:p>
            <a:pPr algn="l">
              <a:lnSpc>
                <a:spcPts val="3875"/>
              </a:lnSpc>
            </a:pPr>
            <a:r>
              <a:rPr lang="en-US" sz="4484" spc="41">
                <a:solidFill>
                  <a:srgbClr val="000000"/>
                </a:solidFill>
                <a:latin typeface="Times New Roman"/>
              </a:rPr>
              <a:t> </a:t>
            </a:r>
          </a:p>
          <a:p>
            <a:pPr algn="l">
              <a:lnSpc>
                <a:spcPts val="3875"/>
              </a:lnSpc>
            </a:pPr>
            <a:r>
              <a:rPr lang="en-US" sz="4484" spc="41">
                <a:solidFill>
                  <a:srgbClr val="000000"/>
                </a:solidFill>
                <a:latin typeface="Times New Roman Bold"/>
              </a:rPr>
              <a:t>Example 1 </a:t>
            </a:r>
          </a:p>
          <a:p>
            <a:pPr algn="l">
              <a:lnSpc>
                <a:spcPts val="3875"/>
              </a:lnSpc>
            </a:pPr>
            <a:r>
              <a:rPr lang="en-US" sz="4484" spc="41">
                <a:solidFill>
                  <a:srgbClr val="000000"/>
                </a:solidFill>
                <a:latin typeface="Times New Roman"/>
              </a:rPr>
              <a:t>#include </a:t>
            </a:r>
          </a:p>
          <a:p>
            <a:pPr algn="l">
              <a:lnSpc>
                <a:spcPts val="3875"/>
              </a:lnSpc>
            </a:pPr>
            <a:r>
              <a:rPr lang="en-US" sz="4484" spc="41">
                <a:solidFill>
                  <a:srgbClr val="000000"/>
                </a:solidFill>
                <a:latin typeface="Times New Roman"/>
              </a:rPr>
              <a:t>void printName(); </a:t>
            </a:r>
          </a:p>
          <a:p>
            <a:pPr algn="l">
              <a:lnSpc>
                <a:spcPts val="3875"/>
              </a:lnSpc>
            </a:pPr>
            <a:r>
              <a:rPr lang="en-US" sz="4484" spc="41">
                <a:solidFill>
                  <a:srgbClr val="000000"/>
                </a:solidFill>
                <a:latin typeface="Times New Roman"/>
              </a:rPr>
              <a:t>void main () </a:t>
            </a:r>
          </a:p>
          <a:p>
            <a:pPr algn="l">
              <a:lnSpc>
                <a:spcPts val="3875"/>
              </a:lnSpc>
            </a:pPr>
            <a:r>
              <a:rPr lang="en-US" sz="4484" spc="41">
                <a:solidFill>
                  <a:srgbClr val="000000"/>
                </a:solidFill>
                <a:latin typeface="Times New Roman"/>
              </a:rPr>
              <a:t>{</a:t>
            </a:r>
          </a:p>
          <a:p>
            <a:pPr algn="l">
              <a:lnSpc>
                <a:spcPts val="3875"/>
              </a:lnSpc>
            </a:pPr>
            <a:r>
              <a:rPr lang="en-US" sz="4484" spc="41">
                <a:solidFill>
                  <a:srgbClr val="000000"/>
                </a:solidFill>
                <a:latin typeface="Times New Roman"/>
              </a:rPr>
              <a:t>printf("Hello "); </a:t>
            </a:r>
          </a:p>
          <a:p>
            <a:pPr algn="l">
              <a:lnSpc>
                <a:spcPts val="3875"/>
              </a:lnSpc>
            </a:pPr>
            <a:r>
              <a:rPr lang="en-US" sz="4484" spc="41">
                <a:solidFill>
                  <a:srgbClr val="000000"/>
                </a:solidFill>
                <a:latin typeface="Times New Roman"/>
              </a:rPr>
              <a:t>printName(); </a:t>
            </a:r>
          </a:p>
          <a:p>
            <a:pPr algn="l">
              <a:lnSpc>
                <a:spcPts val="3875"/>
              </a:lnSpc>
            </a:pPr>
            <a:r>
              <a:rPr lang="en-US" sz="4484" spc="41">
                <a:solidFill>
                  <a:srgbClr val="000000"/>
                </a:solidFill>
                <a:latin typeface="Times New Roman"/>
              </a:rPr>
              <a:t>}</a:t>
            </a:r>
          </a:p>
          <a:p>
            <a:pPr algn="l">
              <a:lnSpc>
                <a:spcPts val="3875"/>
              </a:lnSpc>
            </a:pPr>
            <a:r>
              <a:rPr lang="en-US" sz="4484" spc="41">
                <a:solidFill>
                  <a:srgbClr val="000000"/>
                </a:solidFill>
                <a:latin typeface="Times New Roman"/>
              </a:rPr>
              <a:t>void printName() 9. </a:t>
            </a:r>
          </a:p>
          <a:p>
            <a:pPr algn="l">
              <a:lnSpc>
                <a:spcPts val="3875"/>
              </a:lnSpc>
            </a:pPr>
            <a:r>
              <a:rPr lang="en-US" sz="4484" spc="41">
                <a:solidFill>
                  <a:srgbClr val="000000"/>
                </a:solidFill>
                <a:latin typeface="Times New Roman"/>
              </a:rPr>
              <a:t>{ </a:t>
            </a:r>
          </a:p>
          <a:p>
            <a:pPr algn="l">
              <a:lnSpc>
                <a:spcPts val="3875"/>
              </a:lnSpc>
            </a:pPr>
            <a:r>
              <a:rPr lang="en-US" sz="4484" spc="41">
                <a:solidFill>
                  <a:srgbClr val="000000"/>
                </a:solidFill>
                <a:latin typeface="Times New Roman"/>
              </a:rPr>
              <a:t> printf("SCRIET"); </a:t>
            </a:r>
          </a:p>
          <a:p>
            <a:pPr algn="l">
              <a:lnSpc>
                <a:spcPts val="3875"/>
              </a:lnSpc>
            </a:pPr>
            <a:r>
              <a:rPr lang="en-US" sz="4484" spc="40">
                <a:solidFill>
                  <a:srgbClr val="000000"/>
                </a:solidFill>
                <a:latin typeface="Times New Roman"/>
              </a:rPr>
              <a:t>}</a:t>
            </a:r>
          </a:p>
          <a:p>
            <a:pPr algn="l">
              <a:lnSpc>
                <a:spcPts val="3875"/>
              </a:lnSpc>
            </a:pPr>
            <a:endParaRPr lang="en-US" sz="4484" spc="40">
              <a:solidFill>
                <a:srgbClr val="000000"/>
              </a:solidFill>
              <a:latin typeface="Times New Roman"/>
            </a:endParaRPr>
          </a:p>
          <a:p>
            <a:pPr algn="l">
              <a:lnSpc>
                <a:spcPts val="3875"/>
              </a:lnSpc>
            </a:pPr>
            <a:r>
              <a:rPr lang="en-US" sz="4484" spc="41">
                <a:solidFill>
                  <a:srgbClr val="000000"/>
                </a:solidFill>
                <a:latin typeface="Times New Roman Bold"/>
              </a:rPr>
              <a:t>Output:</a:t>
            </a:r>
            <a:r>
              <a:rPr lang="en-US" sz="4484" spc="41">
                <a:solidFill>
                  <a:srgbClr val="000000"/>
                </a:solidFill>
                <a:latin typeface="Times New Roman"/>
              </a:rPr>
              <a:t> Hello SCRIET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4987" y="357378"/>
            <a:ext cx="15844211" cy="9543669"/>
          </a:xfrm>
          <a:prstGeom prst="rect">
            <a:avLst/>
          </a:prstGeom>
        </p:spPr>
        <p:txBody>
          <a:bodyPr lIns="0" tIns="0" rIns="0" bIns="0" rtlCol="0" anchor="t">
            <a:spAutoFit/>
          </a:bodyPr>
          <a:lstStyle/>
          <a:p>
            <a:pPr algn="l">
              <a:lnSpc>
                <a:spcPts val="4697"/>
              </a:lnSpc>
            </a:pPr>
            <a:r>
              <a:rPr lang="en-US" sz="4349" spc="40">
                <a:solidFill>
                  <a:srgbClr val="000000"/>
                </a:solidFill>
                <a:latin typeface="Times New Roman Bold"/>
              </a:rPr>
              <a:t>Example 2</a:t>
            </a:r>
          </a:p>
          <a:p>
            <a:pPr algn="l">
              <a:lnSpc>
                <a:spcPts val="4697"/>
              </a:lnSpc>
            </a:pPr>
            <a:r>
              <a:rPr lang="en-US" sz="4349" spc="40">
                <a:solidFill>
                  <a:srgbClr val="000000"/>
                </a:solidFill>
                <a:latin typeface="Times New Roman"/>
              </a:rPr>
              <a:t>#include </a:t>
            </a:r>
          </a:p>
          <a:p>
            <a:pPr algn="l">
              <a:lnSpc>
                <a:spcPts val="4697"/>
              </a:lnSpc>
            </a:pPr>
            <a:r>
              <a:rPr lang="en-US" sz="4349" spc="40">
                <a:solidFill>
                  <a:srgbClr val="000000"/>
                </a:solidFill>
                <a:latin typeface="Times New Roman"/>
              </a:rPr>
              <a:t>void sum(); </a:t>
            </a:r>
          </a:p>
          <a:p>
            <a:pPr algn="l">
              <a:lnSpc>
                <a:spcPts val="4697"/>
              </a:lnSpc>
            </a:pPr>
            <a:r>
              <a:rPr lang="en-US" sz="4349" spc="40">
                <a:solidFill>
                  <a:srgbClr val="000000"/>
                </a:solidFill>
                <a:latin typeface="Times New Roman"/>
              </a:rPr>
              <a:t>void main() { </a:t>
            </a:r>
          </a:p>
          <a:p>
            <a:pPr algn="l">
              <a:lnSpc>
                <a:spcPts val="4697"/>
              </a:lnSpc>
            </a:pPr>
            <a:r>
              <a:rPr lang="en-US" sz="4349" spc="40">
                <a:solidFill>
                  <a:srgbClr val="000000"/>
                </a:solidFill>
                <a:latin typeface="Times New Roman"/>
              </a:rPr>
              <a:t>printf("\nGoing to calculate the sum of two numbers:"); </a:t>
            </a:r>
          </a:p>
          <a:p>
            <a:pPr algn="l">
              <a:lnSpc>
                <a:spcPts val="4697"/>
              </a:lnSpc>
            </a:pPr>
            <a:r>
              <a:rPr lang="en-US" sz="4349" spc="40">
                <a:solidFill>
                  <a:srgbClr val="000000"/>
                </a:solidFill>
                <a:latin typeface="Times New Roman"/>
              </a:rPr>
              <a:t>sum(); } </a:t>
            </a:r>
          </a:p>
          <a:p>
            <a:pPr algn="l">
              <a:lnSpc>
                <a:spcPts val="4697"/>
              </a:lnSpc>
            </a:pPr>
            <a:r>
              <a:rPr lang="en-US" sz="4349" spc="40">
                <a:solidFill>
                  <a:srgbClr val="000000"/>
                </a:solidFill>
                <a:latin typeface="Times New Roman"/>
              </a:rPr>
              <a:t>void sum() { </a:t>
            </a:r>
          </a:p>
          <a:p>
            <a:pPr algn="l">
              <a:lnSpc>
                <a:spcPts val="4697"/>
              </a:lnSpc>
            </a:pPr>
            <a:r>
              <a:rPr lang="en-US" sz="4349" spc="40">
                <a:solidFill>
                  <a:srgbClr val="000000"/>
                </a:solidFill>
                <a:latin typeface="Times New Roman"/>
              </a:rPr>
              <a:t>int a,b;</a:t>
            </a:r>
          </a:p>
          <a:p>
            <a:pPr algn="l">
              <a:lnSpc>
                <a:spcPts val="4697"/>
              </a:lnSpc>
            </a:pPr>
            <a:r>
              <a:rPr lang="en-US" sz="4349" spc="40">
                <a:solidFill>
                  <a:srgbClr val="000000"/>
                </a:solidFill>
                <a:latin typeface="Times New Roman"/>
              </a:rPr>
              <a:t>printf("\nEnter two numbers"); </a:t>
            </a:r>
          </a:p>
          <a:p>
            <a:pPr algn="l">
              <a:lnSpc>
                <a:spcPts val="4697"/>
              </a:lnSpc>
            </a:pPr>
            <a:r>
              <a:rPr lang="en-US" sz="4349" spc="40">
                <a:solidFill>
                  <a:srgbClr val="000000"/>
                </a:solidFill>
                <a:latin typeface="Times New Roman"/>
              </a:rPr>
              <a:t>scanf("%d %d",&amp;a,&amp;b); </a:t>
            </a:r>
          </a:p>
          <a:p>
            <a:pPr algn="l">
              <a:lnSpc>
                <a:spcPts val="4697"/>
              </a:lnSpc>
            </a:pPr>
            <a:r>
              <a:rPr lang="en-US" sz="4349" spc="39">
                <a:solidFill>
                  <a:srgbClr val="000000"/>
                </a:solidFill>
                <a:latin typeface="Times New Roman"/>
              </a:rPr>
              <a:t>printf("The sum is %d",a+b); </a:t>
            </a:r>
          </a:p>
          <a:p>
            <a:pPr algn="l">
              <a:lnSpc>
                <a:spcPts val="4697"/>
              </a:lnSpc>
            </a:pPr>
            <a:r>
              <a:rPr lang="en-US" sz="4349" spc="40">
                <a:solidFill>
                  <a:srgbClr val="000000"/>
                </a:solidFill>
                <a:latin typeface="Times New Roman"/>
              </a:rPr>
              <a:t>} </a:t>
            </a:r>
          </a:p>
          <a:p>
            <a:pPr algn="l">
              <a:lnSpc>
                <a:spcPts val="4697"/>
              </a:lnSpc>
            </a:pPr>
            <a:r>
              <a:rPr lang="en-US" sz="4349" spc="40">
                <a:solidFill>
                  <a:srgbClr val="000000"/>
                </a:solidFill>
                <a:latin typeface="Times New Roman Bold"/>
              </a:rPr>
              <a:t>Output </a:t>
            </a:r>
          </a:p>
          <a:p>
            <a:pPr algn="l">
              <a:lnSpc>
                <a:spcPts val="4697"/>
              </a:lnSpc>
            </a:pPr>
            <a:r>
              <a:rPr lang="en-US" sz="4349" spc="40">
                <a:solidFill>
                  <a:srgbClr val="000000"/>
                </a:solidFill>
                <a:latin typeface="Times New Roman"/>
              </a:rPr>
              <a:t>Going to calculate the sum of two numbers:</a:t>
            </a:r>
          </a:p>
          <a:p>
            <a:pPr algn="l">
              <a:lnSpc>
                <a:spcPts val="4697"/>
              </a:lnSpc>
            </a:pPr>
            <a:r>
              <a:rPr lang="en-US" sz="4349" spc="40">
                <a:solidFill>
                  <a:srgbClr val="000000"/>
                </a:solidFill>
                <a:latin typeface="Times New Roman"/>
              </a:rPr>
              <a:t>Enter two numbers 10 24 </a:t>
            </a:r>
          </a:p>
          <a:p>
            <a:pPr algn="l">
              <a:lnSpc>
                <a:spcPts val="4697"/>
              </a:lnSpc>
            </a:pPr>
            <a:r>
              <a:rPr lang="en-US" sz="4349" spc="40">
                <a:solidFill>
                  <a:srgbClr val="000000"/>
                </a:solidFill>
                <a:latin typeface="Times New Roman"/>
              </a:rPr>
              <a:t>The sum is 34</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10511" y="244428"/>
            <a:ext cx="15684714" cy="9855293"/>
          </a:xfrm>
          <a:prstGeom prst="rect">
            <a:avLst/>
          </a:prstGeom>
        </p:spPr>
        <p:txBody>
          <a:bodyPr lIns="0" tIns="0" rIns="0" bIns="0" rtlCol="0" anchor="t">
            <a:spAutoFit/>
          </a:bodyPr>
          <a:lstStyle/>
          <a:p>
            <a:pPr algn="l">
              <a:lnSpc>
                <a:spcPts val="3872"/>
              </a:lnSpc>
            </a:pPr>
            <a:r>
              <a:rPr lang="en-US" sz="4481" spc="41">
                <a:solidFill>
                  <a:srgbClr val="000000"/>
                </a:solidFill>
                <a:latin typeface="Times New Roman Bold"/>
              </a:rPr>
              <a:t>Example for Function without argument and with return value </a:t>
            </a:r>
          </a:p>
          <a:p>
            <a:pPr algn="l">
              <a:lnSpc>
                <a:spcPts val="3872"/>
              </a:lnSpc>
            </a:pPr>
            <a:endParaRPr lang="en-US" sz="4481" spc="41">
              <a:solidFill>
                <a:srgbClr val="000000"/>
              </a:solidFill>
              <a:latin typeface="Times New Roman Bold"/>
            </a:endParaRPr>
          </a:p>
          <a:p>
            <a:pPr algn="l">
              <a:lnSpc>
                <a:spcPts val="3872"/>
              </a:lnSpc>
            </a:pPr>
            <a:r>
              <a:rPr lang="en-US" sz="4481" spc="41">
                <a:solidFill>
                  <a:srgbClr val="000000"/>
                </a:solidFill>
                <a:latin typeface="Times New Roman"/>
              </a:rPr>
              <a:t>#include </a:t>
            </a:r>
          </a:p>
          <a:p>
            <a:pPr algn="l">
              <a:lnSpc>
                <a:spcPts val="3872"/>
              </a:lnSpc>
            </a:pPr>
            <a:r>
              <a:rPr lang="en-US" sz="4481" spc="41">
                <a:solidFill>
                  <a:srgbClr val="000000"/>
                </a:solidFill>
                <a:latin typeface="Times New Roman"/>
              </a:rPr>
              <a:t> int sum(); </a:t>
            </a:r>
          </a:p>
          <a:p>
            <a:pPr algn="l">
              <a:lnSpc>
                <a:spcPts val="3872"/>
              </a:lnSpc>
            </a:pPr>
            <a:r>
              <a:rPr lang="en-US" sz="4481" spc="41">
                <a:solidFill>
                  <a:srgbClr val="000000"/>
                </a:solidFill>
                <a:latin typeface="Times New Roman"/>
              </a:rPr>
              <a:t>void main() {</a:t>
            </a:r>
          </a:p>
          <a:p>
            <a:pPr algn="l">
              <a:lnSpc>
                <a:spcPts val="3872"/>
              </a:lnSpc>
            </a:pPr>
            <a:r>
              <a:rPr lang="en-US" sz="4481" spc="41">
                <a:solidFill>
                  <a:srgbClr val="000000"/>
                </a:solidFill>
                <a:latin typeface="Times New Roman"/>
              </a:rPr>
              <a:t>int result;</a:t>
            </a:r>
          </a:p>
          <a:p>
            <a:pPr algn="l">
              <a:lnSpc>
                <a:spcPts val="3872"/>
              </a:lnSpc>
            </a:pPr>
            <a:r>
              <a:rPr lang="en-US" sz="4481" spc="41">
                <a:solidFill>
                  <a:srgbClr val="000000"/>
                </a:solidFill>
                <a:latin typeface="Times New Roman"/>
              </a:rPr>
              <a:t>printf("\nGoing to calculate the sum of two numbers:"); </a:t>
            </a:r>
          </a:p>
          <a:p>
            <a:pPr algn="l">
              <a:lnSpc>
                <a:spcPts val="3872"/>
              </a:lnSpc>
            </a:pPr>
            <a:r>
              <a:rPr lang="en-US" sz="4481" spc="41">
                <a:solidFill>
                  <a:srgbClr val="000000"/>
                </a:solidFill>
                <a:latin typeface="Times New Roman"/>
              </a:rPr>
              <a:t>result = sum(); </a:t>
            </a:r>
          </a:p>
          <a:p>
            <a:pPr algn="l">
              <a:lnSpc>
                <a:spcPts val="3872"/>
              </a:lnSpc>
            </a:pPr>
            <a:r>
              <a:rPr lang="en-US" sz="4481" spc="41">
                <a:solidFill>
                  <a:srgbClr val="000000"/>
                </a:solidFill>
                <a:latin typeface="Times New Roman"/>
              </a:rPr>
              <a:t>printf("%d",result); } </a:t>
            </a:r>
          </a:p>
          <a:p>
            <a:pPr algn="l">
              <a:lnSpc>
                <a:spcPts val="3872"/>
              </a:lnSpc>
            </a:pPr>
            <a:r>
              <a:rPr lang="en-US" sz="4481" spc="41">
                <a:solidFill>
                  <a:srgbClr val="000000"/>
                </a:solidFill>
                <a:latin typeface="Times New Roman"/>
              </a:rPr>
              <a:t>int sum() {</a:t>
            </a:r>
          </a:p>
          <a:p>
            <a:pPr algn="l">
              <a:lnSpc>
                <a:spcPts val="3872"/>
              </a:lnSpc>
            </a:pPr>
            <a:r>
              <a:rPr lang="en-US" sz="4481" spc="41">
                <a:solidFill>
                  <a:srgbClr val="000000"/>
                </a:solidFill>
                <a:latin typeface="Times New Roman"/>
              </a:rPr>
              <a:t>int a,b; </a:t>
            </a:r>
          </a:p>
          <a:p>
            <a:pPr algn="l">
              <a:lnSpc>
                <a:spcPts val="3872"/>
              </a:lnSpc>
            </a:pPr>
            <a:r>
              <a:rPr lang="en-US" sz="4481" spc="41">
                <a:solidFill>
                  <a:srgbClr val="000000"/>
                </a:solidFill>
                <a:latin typeface="Times New Roman"/>
              </a:rPr>
              <a:t> printf("\nEnter two numbers"); </a:t>
            </a:r>
          </a:p>
          <a:p>
            <a:pPr algn="l">
              <a:lnSpc>
                <a:spcPts val="3872"/>
              </a:lnSpc>
            </a:pPr>
            <a:r>
              <a:rPr lang="en-US" sz="4481" spc="41">
                <a:solidFill>
                  <a:srgbClr val="000000"/>
                </a:solidFill>
                <a:latin typeface="Times New Roman"/>
              </a:rPr>
              <a:t>scanf("%d %d",&amp;a,&amp;b); </a:t>
            </a:r>
          </a:p>
          <a:p>
            <a:pPr algn="l">
              <a:lnSpc>
                <a:spcPts val="3872"/>
              </a:lnSpc>
            </a:pPr>
            <a:r>
              <a:rPr lang="en-US" sz="4481" spc="40">
                <a:solidFill>
                  <a:srgbClr val="000000"/>
                </a:solidFill>
                <a:latin typeface="Times New Roman"/>
              </a:rPr>
              <a:t>return a+b; </a:t>
            </a:r>
          </a:p>
          <a:p>
            <a:pPr algn="l">
              <a:lnSpc>
                <a:spcPts val="3872"/>
              </a:lnSpc>
            </a:pPr>
            <a:r>
              <a:rPr lang="en-US" sz="4481" spc="40">
                <a:solidFill>
                  <a:srgbClr val="000000"/>
                </a:solidFill>
                <a:latin typeface="Times New Roman"/>
              </a:rPr>
              <a:t>}</a:t>
            </a:r>
          </a:p>
          <a:p>
            <a:pPr algn="l">
              <a:lnSpc>
                <a:spcPts val="3872"/>
              </a:lnSpc>
            </a:pPr>
            <a:endParaRPr lang="en-US" sz="4481" spc="40">
              <a:solidFill>
                <a:srgbClr val="000000"/>
              </a:solidFill>
              <a:latin typeface="Times New Roman"/>
            </a:endParaRPr>
          </a:p>
          <a:p>
            <a:pPr algn="l">
              <a:lnSpc>
                <a:spcPts val="3872"/>
              </a:lnSpc>
            </a:pPr>
            <a:r>
              <a:rPr lang="en-US" sz="4481" spc="41">
                <a:solidFill>
                  <a:srgbClr val="000000"/>
                </a:solidFill>
                <a:latin typeface="Times New Roman Bold"/>
              </a:rPr>
              <a:t>Output </a:t>
            </a:r>
          </a:p>
          <a:p>
            <a:pPr algn="l">
              <a:lnSpc>
                <a:spcPts val="3872"/>
              </a:lnSpc>
            </a:pPr>
            <a:r>
              <a:rPr lang="en-US" sz="4481" spc="41">
                <a:solidFill>
                  <a:srgbClr val="000000"/>
                </a:solidFill>
                <a:latin typeface="Times New Roman"/>
              </a:rPr>
              <a:t>Going to calculate the sum of two numbers:</a:t>
            </a:r>
          </a:p>
          <a:p>
            <a:pPr algn="l">
              <a:lnSpc>
                <a:spcPts val="3872"/>
              </a:lnSpc>
            </a:pPr>
            <a:r>
              <a:rPr lang="en-US" sz="4481" spc="41">
                <a:solidFill>
                  <a:srgbClr val="000000"/>
                </a:solidFill>
                <a:latin typeface="Times New Roman"/>
              </a:rPr>
              <a:t>Enter two numbers 10 24 </a:t>
            </a:r>
          </a:p>
          <a:p>
            <a:pPr algn="l">
              <a:lnSpc>
                <a:spcPts val="3872"/>
              </a:lnSpc>
            </a:pPr>
            <a:r>
              <a:rPr lang="en-US" sz="4481" spc="41">
                <a:solidFill>
                  <a:srgbClr val="000000"/>
                </a:solidFill>
                <a:latin typeface="Times New Roman"/>
              </a:rPr>
              <a:t>The sum is 34 </a:t>
            </a: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9558" y="437406"/>
            <a:ext cx="16419702" cy="9653685"/>
          </a:xfrm>
          <a:prstGeom prst="rect">
            <a:avLst/>
          </a:prstGeom>
        </p:spPr>
        <p:txBody>
          <a:bodyPr lIns="0" tIns="0" rIns="0" bIns="0" rtlCol="0" anchor="t">
            <a:spAutoFit/>
          </a:bodyPr>
          <a:lstStyle/>
          <a:p>
            <a:pPr algn="l">
              <a:lnSpc>
                <a:spcPts val="3762"/>
              </a:lnSpc>
            </a:pPr>
            <a:r>
              <a:rPr lang="en-US" sz="4354" spc="40">
                <a:solidFill>
                  <a:srgbClr val="000000"/>
                </a:solidFill>
                <a:latin typeface="Times New Roman Bold"/>
              </a:rPr>
              <a:t>Example 2: </a:t>
            </a:r>
          </a:p>
          <a:p>
            <a:pPr algn="l">
              <a:lnSpc>
                <a:spcPts val="3762"/>
              </a:lnSpc>
            </a:pPr>
            <a:r>
              <a:rPr lang="en-US" sz="4354" spc="40">
                <a:solidFill>
                  <a:srgbClr val="000000"/>
                </a:solidFill>
                <a:latin typeface="Times New Roman"/>
              </a:rPr>
              <a:t>program to calculate the average of five numbers. </a:t>
            </a:r>
          </a:p>
          <a:p>
            <a:pPr algn="l">
              <a:lnSpc>
                <a:spcPts val="3762"/>
              </a:lnSpc>
            </a:pPr>
            <a:r>
              <a:rPr lang="en-US" sz="4354" spc="40">
                <a:solidFill>
                  <a:srgbClr val="000000"/>
                </a:solidFill>
                <a:latin typeface="Times New Roman"/>
              </a:rPr>
              <a:t>#include </a:t>
            </a:r>
          </a:p>
          <a:p>
            <a:pPr algn="l">
              <a:lnSpc>
                <a:spcPts val="3762"/>
              </a:lnSpc>
            </a:pPr>
            <a:r>
              <a:rPr lang="en-US" sz="4354" spc="40">
                <a:solidFill>
                  <a:srgbClr val="000000"/>
                </a:solidFill>
                <a:latin typeface="Times New Roman"/>
              </a:rPr>
              <a:t>void average(int, int, int, int, int); </a:t>
            </a:r>
          </a:p>
          <a:p>
            <a:pPr algn="l">
              <a:lnSpc>
                <a:spcPts val="3762"/>
              </a:lnSpc>
            </a:pPr>
            <a:r>
              <a:rPr lang="en-US" sz="4354" spc="40">
                <a:solidFill>
                  <a:srgbClr val="000000"/>
                </a:solidFill>
                <a:latin typeface="Times New Roman"/>
              </a:rPr>
              <a:t>void main() {</a:t>
            </a:r>
          </a:p>
          <a:p>
            <a:pPr algn="l">
              <a:lnSpc>
                <a:spcPts val="3762"/>
              </a:lnSpc>
            </a:pPr>
            <a:r>
              <a:rPr lang="en-US" sz="4354" spc="40">
                <a:solidFill>
                  <a:srgbClr val="000000"/>
                </a:solidFill>
                <a:latin typeface="Times New Roman"/>
              </a:rPr>
              <a:t>int a,b,c,d,e; </a:t>
            </a:r>
          </a:p>
          <a:p>
            <a:pPr algn="l">
              <a:lnSpc>
                <a:spcPts val="3762"/>
              </a:lnSpc>
            </a:pPr>
            <a:r>
              <a:rPr lang="en-US" sz="4354" spc="40">
                <a:solidFill>
                  <a:srgbClr val="000000"/>
                </a:solidFill>
                <a:latin typeface="Times New Roman"/>
              </a:rPr>
              <a:t>printf("\nGoing to calculate the average of five numbers:"); </a:t>
            </a:r>
          </a:p>
          <a:p>
            <a:pPr algn="l">
              <a:lnSpc>
                <a:spcPts val="3762"/>
              </a:lnSpc>
            </a:pPr>
            <a:r>
              <a:rPr lang="en-US" sz="4354" spc="40">
                <a:solidFill>
                  <a:srgbClr val="000000"/>
                </a:solidFill>
                <a:latin typeface="Times New Roman"/>
              </a:rPr>
              <a:t>printf("\nEnter five numbers:"); </a:t>
            </a:r>
          </a:p>
          <a:p>
            <a:pPr algn="l">
              <a:lnSpc>
                <a:spcPts val="3762"/>
              </a:lnSpc>
            </a:pPr>
            <a:r>
              <a:rPr lang="en-US" sz="4354" spc="40">
                <a:solidFill>
                  <a:srgbClr val="000000"/>
                </a:solidFill>
                <a:latin typeface="Times New Roman"/>
              </a:rPr>
              <a:t>scanf("%d %d %d %d %d",&amp;a,&amp;b,&amp;c,&amp;d,&amp;e);</a:t>
            </a:r>
          </a:p>
          <a:p>
            <a:pPr algn="l">
              <a:lnSpc>
                <a:spcPts val="3762"/>
              </a:lnSpc>
            </a:pPr>
            <a:r>
              <a:rPr lang="en-US" sz="4354" spc="40">
                <a:solidFill>
                  <a:srgbClr val="000000"/>
                </a:solidFill>
                <a:latin typeface="Times New Roman"/>
              </a:rPr>
              <a:t>average(a,b,c,d,e); }</a:t>
            </a:r>
          </a:p>
          <a:p>
            <a:pPr algn="l">
              <a:lnSpc>
                <a:spcPts val="3762"/>
              </a:lnSpc>
            </a:pPr>
            <a:r>
              <a:rPr lang="en-US" sz="4354" spc="40">
                <a:solidFill>
                  <a:srgbClr val="000000"/>
                </a:solidFill>
                <a:latin typeface="Times New Roman"/>
              </a:rPr>
              <a:t>void average(int a, int b, int c, int d, int e) { </a:t>
            </a:r>
          </a:p>
          <a:p>
            <a:pPr algn="l">
              <a:lnSpc>
                <a:spcPts val="3762"/>
              </a:lnSpc>
            </a:pPr>
            <a:r>
              <a:rPr lang="en-US" sz="4354" spc="40">
                <a:solidFill>
                  <a:srgbClr val="000000"/>
                </a:solidFill>
                <a:latin typeface="Times New Roman"/>
              </a:rPr>
              <a:t>float avg; </a:t>
            </a:r>
          </a:p>
          <a:p>
            <a:pPr algn="l">
              <a:lnSpc>
                <a:spcPts val="3762"/>
              </a:lnSpc>
            </a:pPr>
            <a:r>
              <a:rPr lang="en-US" sz="4354" spc="40">
                <a:solidFill>
                  <a:srgbClr val="000000"/>
                </a:solidFill>
                <a:latin typeface="Times New Roman"/>
              </a:rPr>
              <a:t>avg = (a+b+c+d+e)/5; </a:t>
            </a:r>
          </a:p>
          <a:p>
            <a:pPr algn="l">
              <a:lnSpc>
                <a:spcPts val="3762"/>
              </a:lnSpc>
            </a:pPr>
            <a:r>
              <a:rPr lang="en-US" sz="4354" spc="39">
                <a:solidFill>
                  <a:srgbClr val="000000"/>
                </a:solidFill>
                <a:latin typeface="Times New Roman"/>
              </a:rPr>
              <a:t>printf("The average of given five numbers : %f",avg); </a:t>
            </a:r>
          </a:p>
          <a:p>
            <a:pPr algn="l">
              <a:lnSpc>
                <a:spcPts val="3762"/>
              </a:lnSpc>
            </a:pPr>
            <a:r>
              <a:rPr lang="en-US" sz="4354" spc="39">
                <a:solidFill>
                  <a:srgbClr val="000000"/>
                </a:solidFill>
                <a:latin typeface="Times New Roman"/>
              </a:rPr>
              <a:t>}</a:t>
            </a:r>
          </a:p>
          <a:p>
            <a:pPr algn="l">
              <a:lnSpc>
                <a:spcPts val="3762"/>
              </a:lnSpc>
            </a:pPr>
            <a:endParaRPr lang="en-US" sz="4354" spc="39">
              <a:solidFill>
                <a:srgbClr val="000000"/>
              </a:solidFill>
              <a:latin typeface="Times New Roman"/>
            </a:endParaRPr>
          </a:p>
          <a:p>
            <a:pPr algn="l">
              <a:lnSpc>
                <a:spcPts val="3762"/>
              </a:lnSpc>
            </a:pPr>
            <a:r>
              <a:rPr lang="en-US" sz="4354" spc="40">
                <a:solidFill>
                  <a:srgbClr val="000000"/>
                </a:solidFill>
                <a:latin typeface="Times New Roman Bold"/>
              </a:rPr>
              <a:t>Output</a:t>
            </a:r>
          </a:p>
          <a:p>
            <a:pPr algn="l">
              <a:lnSpc>
                <a:spcPts val="3762"/>
              </a:lnSpc>
            </a:pPr>
            <a:r>
              <a:rPr lang="en-US" sz="4354" spc="40">
                <a:solidFill>
                  <a:srgbClr val="000000"/>
                </a:solidFill>
                <a:latin typeface="Times New Roman"/>
              </a:rPr>
              <a:t>Going to calculate the average of five numbers:</a:t>
            </a:r>
          </a:p>
          <a:p>
            <a:pPr algn="l">
              <a:lnSpc>
                <a:spcPts val="3762"/>
              </a:lnSpc>
            </a:pPr>
            <a:r>
              <a:rPr lang="en-US" sz="4354" spc="40">
                <a:solidFill>
                  <a:srgbClr val="000000"/>
                </a:solidFill>
                <a:latin typeface="Times New Roman"/>
              </a:rPr>
              <a:t>Enter five numbers:10 20 30 40 50 </a:t>
            </a:r>
          </a:p>
          <a:p>
            <a:pPr algn="l">
              <a:lnSpc>
                <a:spcPts val="3762"/>
              </a:lnSpc>
            </a:pPr>
            <a:r>
              <a:rPr lang="en-US" sz="4354" spc="40">
                <a:solidFill>
                  <a:srgbClr val="000000"/>
                </a:solidFill>
                <a:latin typeface="Times New Roman"/>
              </a:rPr>
              <a:t>The average of given five numbers : 30.000000</a:t>
            </a: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2764" y="537768"/>
            <a:ext cx="17187317" cy="9733162"/>
          </a:xfrm>
          <a:prstGeom prst="rect">
            <a:avLst/>
          </a:prstGeom>
        </p:spPr>
        <p:txBody>
          <a:bodyPr lIns="0" tIns="0" rIns="0" bIns="0" rtlCol="0" anchor="t">
            <a:spAutoFit/>
          </a:bodyPr>
          <a:lstStyle/>
          <a:p>
            <a:pPr algn="l">
              <a:lnSpc>
                <a:spcPts val="4021"/>
              </a:lnSpc>
            </a:pPr>
            <a:r>
              <a:rPr lang="en-US" sz="4654" spc="41">
                <a:solidFill>
                  <a:srgbClr val="000000"/>
                </a:solidFill>
                <a:latin typeface="Times New Roman Bold"/>
              </a:rPr>
              <a:t>Example for Function with argument and with return value </a:t>
            </a:r>
          </a:p>
          <a:p>
            <a:pPr algn="l">
              <a:lnSpc>
                <a:spcPts val="4021"/>
              </a:lnSpc>
            </a:pPr>
            <a:endParaRPr lang="en-US" sz="4654" spc="41">
              <a:solidFill>
                <a:srgbClr val="000000"/>
              </a:solidFill>
              <a:latin typeface="Times New Roman Bold"/>
            </a:endParaRPr>
          </a:p>
          <a:p>
            <a:pPr algn="l">
              <a:lnSpc>
                <a:spcPts val="4021"/>
              </a:lnSpc>
            </a:pPr>
            <a:r>
              <a:rPr lang="en-US" sz="4654" spc="43">
                <a:solidFill>
                  <a:srgbClr val="000000"/>
                </a:solidFill>
                <a:latin typeface="Times New Roman"/>
              </a:rPr>
              <a:t>#include </a:t>
            </a:r>
          </a:p>
          <a:p>
            <a:pPr algn="l">
              <a:lnSpc>
                <a:spcPts val="4021"/>
              </a:lnSpc>
            </a:pPr>
            <a:r>
              <a:rPr lang="en-US" sz="4654" spc="43">
                <a:solidFill>
                  <a:srgbClr val="000000"/>
                </a:solidFill>
                <a:latin typeface="Times New Roman"/>
              </a:rPr>
              <a:t>int sum(int, int); </a:t>
            </a:r>
          </a:p>
          <a:p>
            <a:pPr algn="l">
              <a:lnSpc>
                <a:spcPts val="4021"/>
              </a:lnSpc>
            </a:pPr>
            <a:r>
              <a:rPr lang="en-US" sz="4654" spc="43">
                <a:solidFill>
                  <a:srgbClr val="000000"/>
                </a:solidFill>
                <a:latin typeface="Times New Roman"/>
              </a:rPr>
              <a:t>void main() { </a:t>
            </a:r>
          </a:p>
          <a:p>
            <a:pPr algn="l">
              <a:lnSpc>
                <a:spcPts val="4021"/>
              </a:lnSpc>
            </a:pPr>
            <a:r>
              <a:rPr lang="en-US" sz="4654" spc="43">
                <a:solidFill>
                  <a:srgbClr val="000000"/>
                </a:solidFill>
                <a:latin typeface="Times New Roman"/>
              </a:rPr>
              <a:t>int a,b,result; </a:t>
            </a:r>
          </a:p>
          <a:p>
            <a:pPr algn="l">
              <a:lnSpc>
                <a:spcPts val="4021"/>
              </a:lnSpc>
            </a:pPr>
            <a:r>
              <a:rPr lang="en-US" sz="4654" spc="43">
                <a:solidFill>
                  <a:srgbClr val="000000"/>
                </a:solidFill>
                <a:latin typeface="Times New Roman"/>
              </a:rPr>
              <a:t>printf("\nGoing to calculate the sum of two numbers:");</a:t>
            </a:r>
          </a:p>
          <a:p>
            <a:pPr algn="l">
              <a:lnSpc>
                <a:spcPts val="4021"/>
              </a:lnSpc>
            </a:pPr>
            <a:r>
              <a:rPr lang="en-US" sz="4654" spc="43">
                <a:solidFill>
                  <a:srgbClr val="000000"/>
                </a:solidFill>
                <a:latin typeface="Times New Roman"/>
              </a:rPr>
              <a:t>printf("\nEnter two numbers:");</a:t>
            </a:r>
          </a:p>
          <a:p>
            <a:pPr algn="l">
              <a:lnSpc>
                <a:spcPts val="4021"/>
              </a:lnSpc>
            </a:pPr>
            <a:r>
              <a:rPr lang="en-US" sz="4654" spc="43">
                <a:solidFill>
                  <a:srgbClr val="000000"/>
                </a:solidFill>
                <a:latin typeface="Times New Roman"/>
              </a:rPr>
              <a:t>scanf("%d %d",&amp;a,&amp;b);</a:t>
            </a:r>
          </a:p>
          <a:p>
            <a:pPr algn="l">
              <a:lnSpc>
                <a:spcPts val="4021"/>
              </a:lnSpc>
            </a:pPr>
            <a:r>
              <a:rPr lang="en-US" sz="4654" spc="43">
                <a:solidFill>
                  <a:srgbClr val="000000"/>
                </a:solidFill>
                <a:latin typeface="Times New Roman"/>
              </a:rPr>
              <a:t>result = sum(a,b); </a:t>
            </a:r>
          </a:p>
          <a:p>
            <a:pPr algn="l">
              <a:lnSpc>
                <a:spcPts val="4021"/>
              </a:lnSpc>
            </a:pPr>
            <a:r>
              <a:rPr lang="en-US" sz="4654" spc="43">
                <a:solidFill>
                  <a:srgbClr val="000000"/>
                </a:solidFill>
                <a:latin typeface="Times New Roman"/>
              </a:rPr>
              <a:t>printf("\nThe sum is : %d",result); }</a:t>
            </a:r>
          </a:p>
          <a:p>
            <a:pPr algn="l">
              <a:lnSpc>
                <a:spcPts val="4021"/>
              </a:lnSpc>
            </a:pPr>
            <a:r>
              <a:rPr lang="en-US" sz="4654" spc="43">
                <a:solidFill>
                  <a:srgbClr val="000000"/>
                </a:solidFill>
                <a:latin typeface="Times New Roman"/>
              </a:rPr>
              <a:t>int sum(int a, int b) {</a:t>
            </a:r>
          </a:p>
          <a:p>
            <a:pPr algn="l">
              <a:lnSpc>
                <a:spcPts val="4021"/>
              </a:lnSpc>
            </a:pPr>
            <a:r>
              <a:rPr lang="en-US" sz="4654" spc="41">
                <a:solidFill>
                  <a:srgbClr val="000000"/>
                </a:solidFill>
                <a:latin typeface="Times New Roman"/>
              </a:rPr>
              <a:t>return a+b; </a:t>
            </a:r>
          </a:p>
          <a:p>
            <a:pPr algn="l">
              <a:lnSpc>
                <a:spcPts val="4021"/>
              </a:lnSpc>
            </a:pPr>
            <a:r>
              <a:rPr lang="en-US" sz="4654" spc="41">
                <a:solidFill>
                  <a:srgbClr val="000000"/>
                </a:solidFill>
                <a:latin typeface="Times New Roman"/>
              </a:rPr>
              <a:t>}</a:t>
            </a:r>
          </a:p>
          <a:p>
            <a:pPr algn="l">
              <a:lnSpc>
                <a:spcPts val="4021"/>
              </a:lnSpc>
            </a:pPr>
            <a:endParaRPr lang="en-US" sz="4654" spc="41">
              <a:solidFill>
                <a:srgbClr val="000000"/>
              </a:solidFill>
              <a:latin typeface="Times New Roman"/>
            </a:endParaRPr>
          </a:p>
          <a:p>
            <a:pPr algn="l">
              <a:lnSpc>
                <a:spcPts val="4021"/>
              </a:lnSpc>
            </a:pPr>
            <a:r>
              <a:rPr lang="en-US" sz="4654" spc="43">
                <a:solidFill>
                  <a:srgbClr val="000000"/>
                </a:solidFill>
                <a:latin typeface="Times New Roman Bold"/>
              </a:rPr>
              <a:t>Output</a:t>
            </a:r>
          </a:p>
          <a:p>
            <a:pPr algn="l">
              <a:lnSpc>
                <a:spcPts val="4021"/>
              </a:lnSpc>
            </a:pPr>
            <a:r>
              <a:rPr lang="en-US" sz="4654" spc="43">
                <a:solidFill>
                  <a:srgbClr val="000000"/>
                </a:solidFill>
                <a:latin typeface="Times New Roman"/>
              </a:rPr>
              <a:t>Going to calculate the sum of two numbers: </a:t>
            </a:r>
          </a:p>
          <a:p>
            <a:pPr algn="l">
              <a:lnSpc>
                <a:spcPts val="4021"/>
              </a:lnSpc>
            </a:pPr>
            <a:r>
              <a:rPr lang="en-US" sz="4654" spc="43">
                <a:solidFill>
                  <a:srgbClr val="000000"/>
                </a:solidFill>
                <a:latin typeface="Times New Roman"/>
              </a:rPr>
              <a:t>Enter two numbers:10 20 </a:t>
            </a:r>
          </a:p>
          <a:p>
            <a:pPr algn="l">
              <a:lnSpc>
                <a:spcPts val="4021"/>
              </a:lnSpc>
            </a:pPr>
            <a:r>
              <a:rPr lang="en-US" sz="4654" spc="43">
                <a:solidFill>
                  <a:srgbClr val="000000"/>
                </a:solidFill>
                <a:latin typeface="Times New Roman"/>
              </a:rPr>
              <a:t>The sum is : 30</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981980"/>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C Library Functions</a:t>
            </a:r>
          </a:p>
        </p:txBody>
      </p:sp>
      <p:sp>
        <p:nvSpPr>
          <p:cNvPr id="3" name="Freeform 3"/>
          <p:cNvSpPr/>
          <p:nvPr/>
        </p:nvSpPr>
        <p:spPr>
          <a:xfrm>
            <a:off x="1257300" y="2536032"/>
            <a:ext cx="15773400" cy="6596815"/>
          </a:xfrm>
          <a:custGeom>
            <a:avLst/>
            <a:gdLst/>
            <a:ahLst/>
            <a:cxnLst/>
            <a:rect l="l" t="t" r="r" b="b"/>
            <a:pathLst>
              <a:path w="15773400" h="6596815">
                <a:moveTo>
                  <a:pt x="0" y="0"/>
                </a:moveTo>
                <a:lnTo>
                  <a:pt x="15773400" y="0"/>
                </a:lnTo>
                <a:lnTo>
                  <a:pt x="15773400" y="6596815"/>
                </a:lnTo>
                <a:lnTo>
                  <a:pt x="0" y="6596815"/>
                </a:lnTo>
                <a:lnTo>
                  <a:pt x="0" y="0"/>
                </a:lnTo>
                <a:close/>
              </a:path>
            </a:pathLst>
          </a:custGeom>
          <a:blipFill>
            <a:blip r:embed="rId2"/>
            <a:stretch>
              <a:fillRect t="-21823" b="-21823"/>
            </a:stretch>
          </a:blipFill>
        </p:spPr>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300" y="3044283"/>
            <a:ext cx="15773400" cy="3957922"/>
          </a:xfrm>
          <a:custGeom>
            <a:avLst/>
            <a:gdLst/>
            <a:ahLst/>
            <a:cxnLst/>
            <a:rect l="l" t="t" r="r" b="b"/>
            <a:pathLst>
              <a:path w="15773400" h="3957922">
                <a:moveTo>
                  <a:pt x="0" y="0"/>
                </a:moveTo>
                <a:lnTo>
                  <a:pt x="15773400" y="0"/>
                </a:lnTo>
                <a:lnTo>
                  <a:pt x="15773400" y="3957922"/>
                </a:lnTo>
                <a:lnTo>
                  <a:pt x="0" y="3957922"/>
                </a:lnTo>
                <a:lnTo>
                  <a:pt x="0" y="0"/>
                </a:lnTo>
                <a:close/>
              </a:path>
            </a:pathLst>
          </a:custGeom>
          <a:blipFill>
            <a:blip r:embed="rId2"/>
            <a:stretch>
              <a:fillRect t="-3544" b="-3544"/>
            </a:stretch>
          </a:blipFill>
        </p:spPr>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981980"/>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Call by value in C</a:t>
            </a:r>
          </a:p>
        </p:txBody>
      </p:sp>
      <p:sp>
        <p:nvSpPr>
          <p:cNvPr id="3" name="TextBox 3"/>
          <p:cNvSpPr txBox="1"/>
          <p:nvPr/>
        </p:nvSpPr>
        <p:spPr>
          <a:xfrm>
            <a:off x="1348740" y="2793683"/>
            <a:ext cx="15590520" cy="6284290"/>
          </a:xfrm>
          <a:prstGeom prst="rect">
            <a:avLst/>
          </a:prstGeom>
        </p:spPr>
        <p:txBody>
          <a:bodyPr lIns="0" tIns="0" rIns="0" bIns="0" rtlCol="0" anchor="t">
            <a:spAutoFit/>
          </a:bodyPr>
          <a:lstStyle/>
          <a:p>
            <a:pPr marL="760095" lvl="1" indent="-380048" algn="l">
              <a:lnSpc>
                <a:spcPts val="4082"/>
              </a:lnSpc>
              <a:buFont typeface="Arial"/>
              <a:buChar char="•"/>
            </a:pPr>
            <a:r>
              <a:rPr lang="en-US" sz="4200" spc="39">
                <a:solidFill>
                  <a:srgbClr val="000000"/>
                </a:solidFill>
                <a:latin typeface="Times New Roman"/>
              </a:rPr>
              <a:t>In call by value method, the value of the actual parameters is copied into the formal parameters. In other words, we can say that the value of the variable is used in the function call in the call by value method.</a:t>
            </a:r>
          </a:p>
          <a:p>
            <a:pPr marL="760095" lvl="1" indent="-380048" algn="l">
              <a:lnSpc>
                <a:spcPts val="4082"/>
              </a:lnSpc>
              <a:buFont typeface="Arial"/>
              <a:buChar char="•"/>
            </a:pPr>
            <a:r>
              <a:rPr lang="en-US" sz="4200" spc="39">
                <a:solidFill>
                  <a:srgbClr val="000000"/>
                </a:solidFill>
                <a:latin typeface="Times New Roman"/>
              </a:rPr>
              <a:t>In call by value method, we can not modify the value of the actual parameter by the formal parameter. </a:t>
            </a:r>
          </a:p>
          <a:p>
            <a:pPr marL="760095" lvl="1" indent="-380048" algn="l">
              <a:lnSpc>
                <a:spcPts val="4082"/>
              </a:lnSpc>
              <a:buFont typeface="Arial"/>
              <a:buChar char="•"/>
            </a:pPr>
            <a:r>
              <a:rPr lang="en-US" sz="4200" spc="39">
                <a:solidFill>
                  <a:srgbClr val="000000"/>
                </a:solidFill>
                <a:latin typeface="Times New Roman"/>
              </a:rPr>
              <a:t>In call by value, different memory is allocated for actual and formal parameters since the value of the actual parameter is copied into the formal parameter. </a:t>
            </a:r>
          </a:p>
          <a:p>
            <a:pPr marL="760095" lvl="1" indent="-380048" algn="l">
              <a:lnSpc>
                <a:spcPts val="4082"/>
              </a:lnSpc>
              <a:buFont typeface="Arial"/>
              <a:buChar char="•"/>
            </a:pPr>
            <a:r>
              <a:rPr lang="en-US" sz="4200" spc="39">
                <a:solidFill>
                  <a:srgbClr val="000000"/>
                </a:solidFill>
                <a:latin typeface="Times New Roman"/>
              </a:rPr>
              <a:t>The actual parameter is the argument which is used in the function call whereas formal parameter is the argument which is used in the function definition. </a:t>
            </a: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0902" y="481211"/>
            <a:ext cx="17430268" cy="9372202"/>
          </a:xfrm>
          <a:prstGeom prst="rect">
            <a:avLst/>
          </a:prstGeom>
        </p:spPr>
        <p:txBody>
          <a:bodyPr lIns="0" tIns="0" rIns="0" bIns="0" rtlCol="0" anchor="t">
            <a:spAutoFit/>
          </a:bodyPr>
          <a:lstStyle/>
          <a:p>
            <a:pPr algn="l">
              <a:lnSpc>
                <a:spcPts val="3849"/>
              </a:lnSpc>
            </a:pPr>
            <a:r>
              <a:rPr lang="en-US" sz="4454" spc="40">
                <a:solidFill>
                  <a:srgbClr val="000000"/>
                </a:solidFill>
                <a:latin typeface="Times New Roman Bold"/>
              </a:rPr>
              <a:t>Example</a:t>
            </a:r>
          </a:p>
          <a:p>
            <a:pPr algn="l">
              <a:lnSpc>
                <a:spcPts val="3849"/>
              </a:lnSpc>
            </a:pPr>
            <a:endParaRPr lang="en-US" sz="4454" spc="40">
              <a:solidFill>
                <a:srgbClr val="000000"/>
              </a:solidFill>
              <a:latin typeface="Times New Roman Bold"/>
            </a:endParaRPr>
          </a:p>
          <a:p>
            <a:pPr algn="l">
              <a:lnSpc>
                <a:spcPts val="3849"/>
              </a:lnSpc>
            </a:pPr>
            <a:r>
              <a:rPr lang="en-US" sz="4454" spc="41">
                <a:solidFill>
                  <a:srgbClr val="000000"/>
                </a:solidFill>
                <a:latin typeface="Times New Roman"/>
              </a:rPr>
              <a:t>#include </a:t>
            </a:r>
          </a:p>
          <a:p>
            <a:pPr algn="l">
              <a:lnSpc>
                <a:spcPts val="3849"/>
              </a:lnSpc>
            </a:pPr>
            <a:r>
              <a:rPr lang="en-US" sz="4454" spc="41">
                <a:solidFill>
                  <a:srgbClr val="000000"/>
                </a:solidFill>
                <a:latin typeface="Times New Roman"/>
              </a:rPr>
              <a:t>void change(int num) { </a:t>
            </a:r>
          </a:p>
          <a:p>
            <a:pPr algn="l">
              <a:lnSpc>
                <a:spcPts val="3849"/>
              </a:lnSpc>
            </a:pPr>
            <a:r>
              <a:rPr lang="en-US" sz="4454" spc="41">
                <a:solidFill>
                  <a:srgbClr val="000000"/>
                </a:solidFill>
                <a:latin typeface="Times New Roman"/>
              </a:rPr>
              <a:t>printf("Before adding value inside function num=%d \n",num);</a:t>
            </a:r>
          </a:p>
          <a:p>
            <a:pPr algn="l">
              <a:lnSpc>
                <a:spcPts val="3849"/>
              </a:lnSpc>
            </a:pPr>
            <a:r>
              <a:rPr lang="en-US" sz="4454" spc="41">
                <a:solidFill>
                  <a:srgbClr val="000000"/>
                </a:solidFill>
                <a:latin typeface="Times New Roman"/>
              </a:rPr>
              <a:t>num=num+100;</a:t>
            </a:r>
          </a:p>
          <a:p>
            <a:pPr algn="l">
              <a:lnSpc>
                <a:spcPts val="3849"/>
              </a:lnSpc>
            </a:pPr>
            <a:r>
              <a:rPr lang="en-US" sz="4454" spc="41">
                <a:solidFill>
                  <a:srgbClr val="000000"/>
                </a:solidFill>
                <a:latin typeface="Times New Roman"/>
              </a:rPr>
              <a:t>printf("After adding value inside function num=%d \n", num); }</a:t>
            </a:r>
          </a:p>
          <a:p>
            <a:pPr algn="l">
              <a:lnSpc>
                <a:spcPts val="3849"/>
              </a:lnSpc>
            </a:pPr>
            <a:r>
              <a:rPr lang="en-US" sz="4454" spc="41">
                <a:solidFill>
                  <a:srgbClr val="000000"/>
                </a:solidFill>
                <a:latin typeface="Times New Roman"/>
              </a:rPr>
              <a:t>int main() { </a:t>
            </a:r>
          </a:p>
          <a:p>
            <a:pPr algn="l">
              <a:lnSpc>
                <a:spcPts val="3849"/>
              </a:lnSpc>
            </a:pPr>
            <a:r>
              <a:rPr lang="en-US" sz="4454" spc="41">
                <a:solidFill>
                  <a:srgbClr val="000000"/>
                </a:solidFill>
                <a:latin typeface="Times New Roman"/>
              </a:rPr>
              <a:t>int x=100; </a:t>
            </a:r>
          </a:p>
          <a:p>
            <a:pPr algn="l">
              <a:lnSpc>
                <a:spcPts val="3849"/>
              </a:lnSpc>
            </a:pPr>
            <a:r>
              <a:rPr lang="en-US" sz="4454" spc="41">
                <a:solidFill>
                  <a:srgbClr val="000000"/>
                </a:solidFill>
                <a:latin typeface="Times New Roman"/>
              </a:rPr>
              <a:t>printf("Before function call x=%d \n", x); </a:t>
            </a:r>
          </a:p>
          <a:p>
            <a:pPr algn="l">
              <a:lnSpc>
                <a:spcPts val="3849"/>
              </a:lnSpc>
            </a:pPr>
            <a:r>
              <a:rPr lang="en-US" sz="4454" spc="41">
                <a:solidFill>
                  <a:srgbClr val="000000"/>
                </a:solidFill>
                <a:latin typeface="Times New Roman"/>
              </a:rPr>
              <a:t>change(x);//passing value in function </a:t>
            </a:r>
          </a:p>
          <a:p>
            <a:pPr algn="l">
              <a:lnSpc>
                <a:spcPts val="3849"/>
              </a:lnSpc>
            </a:pPr>
            <a:r>
              <a:rPr lang="en-US" sz="4454" spc="41">
                <a:solidFill>
                  <a:srgbClr val="000000"/>
                </a:solidFill>
                <a:latin typeface="Times New Roman"/>
              </a:rPr>
              <a:t>printf("After function call x=%d \n", x); </a:t>
            </a:r>
          </a:p>
          <a:p>
            <a:pPr algn="l">
              <a:lnSpc>
                <a:spcPts val="3849"/>
              </a:lnSpc>
            </a:pPr>
            <a:r>
              <a:rPr lang="en-US" sz="4454" spc="40">
                <a:solidFill>
                  <a:srgbClr val="000000"/>
                </a:solidFill>
                <a:latin typeface="Times New Roman"/>
              </a:rPr>
              <a:t>return 0; </a:t>
            </a:r>
          </a:p>
          <a:p>
            <a:pPr algn="l">
              <a:lnSpc>
                <a:spcPts val="3849"/>
              </a:lnSpc>
            </a:pPr>
            <a:r>
              <a:rPr lang="en-US" sz="4454" spc="40">
                <a:solidFill>
                  <a:srgbClr val="000000"/>
                </a:solidFill>
                <a:latin typeface="Times New Roman"/>
              </a:rPr>
              <a:t>}</a:t>
            </a:r>
          </a:p>
          <a:p>
            <a:pPr algn="l">
              <a:lnSpc>
                <a:spcPts val="3849"/>
              </a:lnSpc>
            </a:pPr>
            <a:endParaRPr lang="en-US" sz="4454" spc="40">
              <a:solidFill>
                <a:srgbClr val="000000"/>
              </a:solidFill>
              <a:latin typeface="Times New Roman"/>
            </a:endParaRPr>
          </a:p>
          <a:p>
            <a:pPr algn="l">
              <a:lnSpc>
                <a:spcPts val="3849"/>
              </a:lnSpc>
            </a:pPr>
            <a:r>
              <a:rPr lang="en-US" sz="4454" spc="41">
                <a:solidFill>
                  <a:srgbClr val="000000"/>
                </a:solidFill>
                <a:latin typeface="Times New Roman Bold"/>
              </a:rPr>
              <a:t>Output: </a:t>
            </a:r>
            <a:r>
              <a:rPr lang="en-US" sz="4454" spc="41">
                <a:solidFill>
                  <a:srgbClr val="000000"/>
                </a:solidFill>
                <a:latin typeface="Times New Roman"/>
              </a:rPr>
              <a:t>Before function call x=100</a:t>
            </a:r>
          </a:p>
          <a:p>
            <a:pPr algn="l">
              <a:lnSpc>
                <a:spcPts val="3849"/>
              </a:lnSpc>
            </a:pPr>
            <a:r>
              <a:rPr lang="en-US" sz="4454" spc="41">
                <a:solidFill>
                  <a:srgbClr val="000000"/>
                </a:solidFill>
                <a:latin typeface="Times New Roman"/>
              </a:rPr>
              <a:t>Before adding value inside function num=100 </a:t>
            </a:r>
          </a:p>
          <a:p>
            <a:pPr algn="l">
              <a:lnSpc>
                <a:spcPts val="3849"/>
              </a:lnSpc>
            </a:pPr>
            <a:r>
              <a:rPr lang="en-US" sz="4454" spc="41">
                <a:solidFill>
                  <a:srgbClr val="000000"/>
                </a:solidFill>
                <a:latin typeface="Times New Roman"/>
              </a:rPr>
              <a:t>After adding value inside function num=200 </a:t>
            </a:r>
          </a:p>
          <a:p>
            <a:pPr algn="l">
              <a:lnSpc>
                <a:spcPts val="3849"/>
              </a:lnSpc>
            </a:pPr>
            <a:r>
              <a:rPr lang="en-US" sz="4454" spc="41">
                <a:solidFill>
                  <a:srgbClr val="000000"/>
                </a:solidFill>
                <a:latin typeface="Times New Roman"/>
              </a:rPr>
              <a:t>After function call x=100</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04383" y="1555716"/>
            <a:ext cx="16479233" cy="7348220"/>
          </a:xfrm>
          <a:prstGeom prst="rect">
            <a:avLst/>
          </a:prstGeom>
        </p:spPr>
        <p:txBody>
          <a:bodyPr lIns="0" tIns="0" rIns="0" bIns="0" rtlCol="0" anchor="t">
            <a:spAutoFit/>
          </a:bodyPr>
          <a:lstStyle/>
          <a:p>
            <a:pPr marL="690881" lvl="1" indent="-345440" algn="just">
              <a:lnSpc>
                <a:spcPts val="4480"/>
              </a:lnSpc>
              <a:buFont typeface="Arial"/>
              <a:buChar char="•"/>
            </a:pPr>
            <a:r>
              <a:rPr lang="en-US" sz="3200" spc="51">
                <a:solidFill>
                  <a:srgbClr val="000000"/>
                </a:solidFill>
                <a:latin typeface="Times New Roman"/>
              </a:rPr>
              <a:t>The comments in C are human-readable explanations or notes in the source code of a C program. </a:t>
            </a:r>
          </a:p>
          <a:p>
            <a:pPr marL="690881" lvl="1" indent="-345440" algn="just">
              <a:lnSpc>
                <a:spcPts val="4480"/>
              </a:lnSpc>
              <a:buFont typeface="Arial"/>
              <a:buChar char="•"/>
            </a:pPr>
            <a:r>
              <a:rPr lang="en-US" sz="3200" spc="51">
                <a:solidFill>
                  <a:srgbClr val="000000"/>
                </a:solidFill>
                <a:latin typeface="Times New Roman"/>
              </a:rPr>
              <a:t>A comment makes the program easier to read and understand. </a:t>
            </a:r>
          </a:p>
          <a:p>
            <a:pPr marL="690881" lvl="1" indent="-345440" algn="just">
              <a:lnSpc>
                <a:spcPts val="4480"/>
              </a:lnSpc>
              <a:buFont typeface="Arial"/>
              <a:buChar char="•"/>
            </a:pPr>
            <a:r>
              <a:rPr lang="en-US" sz="3200" spc="51">
                <a:solidFill>
                  <a:srgbClr val="000000"/>
                </a:solidFill>
                <a:latin typeface="Times New Roman"/>
              </a:rPr>
              <a:t>These are the statements that are not executed by the compiler or an interpreter.</a:t>
            </a:r>
          </a:p>
          <a:p>
            <a:pPr marL="690881" lvl="1" indent="-345440" algn="just">
              <a:lnSpc>
                <a:spcPts val="4480"/>
              </a:lnSpc>
              <a:buFont typeface="Arial"/>
              <a:buChar char="•"/>
            </a:pPr>
            <a:r>
              <a:rPr lang="en-US" sz="3200" spc="51">
                <a:solidFill>
                  <a:srgbClr val="000000"/>
                </a:solidFill>
                <a:latin typeface="Times New Roman"/>
              </a:rPr>
              <a:t>It is considered to be a good practice to document our code using comments.</a:t>
            </a:r>
          </a:p>
          <a:p>
            <a:pPr algn="just">
              <a:lnSpc>
                <a:spcPts val="4480"/>
              </a:lnSpc>
            </a:pPr>
            <a:endParaRPr lang="en-US" sz="3200" spc="51">
              <a:solidFill>
                <a:srgbClr val="000000"/>
              </a:solidFill>
              <a:latin typeface="Times New Roman"/>
            </a:endParaRPr>
          </a:p>
          <a:p>
            <a:pPr algn="just">
              <a:lnSpc>
                <a:spcPts val="4480"/>
              </a:lnSpc>
            </a:pPr>
            <a:r>
              <a:rPr lang="en-US" sz="3200" spc="51">
                <a:solidFill>
                  <a:srgbClr val="000000"/>
                </a:solidFill>
                <a:latin typeface="Times New Roman Bold"/>
              </a:rPr>
              <a:t>Types of comments in C</a:t>
            </a:r>
          </a:p>
          <a:p>
            <a:pPr algn="just">
              <a:lnSpc>
                <a:spcPts val="4480"/>
              </a:lnSpc>
            </a:pPr>
            <a:r>
              <a:rPr lang="en-US" sz="3200" spc="51">
                <a:solidFill>
                  <a:srgbClr val="000000"/>
                </a:solidFill>
                <a:latin typeface="Times New Roman"/>
              </a:rPr>
              <a:t>In C there are two types of comments in C language:</a:t>
            </a:r>
          </a:p>
          <a:p>
            <a:pPr marL="690881" lvl="1" indent="-345440" algn="just">
              <a:lnSpc>
                <a:spcPts val="4480"/>
              </a:lnSpc>
              <a:buFont typeface="Arial"/>
              <a:buChar char="•"/>
            </a:pPr>
            <a:r>
              <a:rPr lang="en-US" sz="3200" spc="51">
                <a:solidFill>
                  <a:srgbClr val="000000"/>
                </a:solidFill>
                <a:latin typeface="Times New Roman"/>
              </a:rPr>
              <a:t>Single-line comment     //</a:t>
            </a:r>
          </a:p>
          <a:p>
            <a:pPr marL="690881" lvl="1" indent="-345440" algn="just">
              <a:lnSpc>
                <a:spcPts val="4480"/>
              </a:lnSpc>
              <a:buFont typeface="Arial"/>
              <a:buChar char="•"/>
            </a:pPr>
            <a:r>
              <a:rPr lang="en-US" sz="3200" spc="51">
                <a:solidFill>
                  <a:srgbClr val="000000"/>
                </a:solidFill>
                <a:latin typeface="Times New Roman"/>
              </a:rPr>
              <a:t>Multi-line comment       /*  .......   */</a:t>
            </a:r>
          </a:p>
          <a:p>
            <a:pPr algn="just">
              <a:lnSpc>
                <a:spcPts val="4480"/>
              </a:lnSpc>
            </a:pPr>
            <a:endParaRPr lang="en-US" sz="3200" spc="51">
              <a:solidFill>
                <a:srgbClr val="000000"/>
              </a:solidFill>
              <a:latin typeface="Times New Roman"/>
            </a:endParaRPr>
          </a:p>
          <a:p>
            <a:pPr algn="just">
              <a:lnSpc>
                <a:spcPts val="4480"/>
              </a:lnSpc>
            </a:pPr>
            <a:r>
              <a:rPr lang="en-US" sz="3200" spc="51">
                <a:solidFill>
                  <a:srgbClr val="000000"/>
                </a:solidFill>
                <a:latin typeface="Times New Roman Semi-Bold"/>
              </a:rPr>
              <a:t>Outputs In Separate Lines - </a:t>
            </a:r>
            <a:r>
              <a:rPr lang="en-US" sz="3200" spc="51">
                <a:solidFill>
                  <a:srgbClr val="000000"/>
                </a:solidFill>
                <a:latin typeface="Times New Roman"/>
              </a:rPr>
              <a:t>http://tinyurl.com/3zdk47sa</a:t>
            </a:r>
          </a:p>
          <a:p>
            <a:pPr algn="just">
              <a:lnSpc>
                <a:spcPts val="4480"/>
              </a:lnSpc>
            </a:pPr>
            <a:endParaRPr lang="en-US" sz="3200" spc="51">
              <a:solidFill>
                <a:srgbClr val="000000"/>
              </a:solidFill>
              <a:latin typeface="Times New Roman"/>
            </a:endParaRPr>
          </a:p>
        </p:txBody>
      </p:sp>
      <p:sp>
        <p:nvSpPr>
          <p:cNvPr id="3" name="TextBox 3"/>
          <p:cNvSpPr txBox="1"/>
          <p:nvPr/>
        </p:nvSpPr>
        <p:spPr>
          <a:xfrm>
            <a:off x="780067" y="112395"/>
            <a:ext cx="5884770" cy="916305"/>
          </a:xfrm>
          <a:prstGeom prst="rect">
            <a:avLst/>
          </a:prstGeom>
        </p:spPr>
        <p:txBody>
          <a:bodyPr lIns="0" tIns="0" rIns="0" bIns="0" rtlCol="0" anchor="t">
            <a:spAutoFit/>
          </a:bodyPr>
          <a:lstStyle/>
          <a:p>
            <a:pPr>
              <a:lnSpc>
                <a:spcPts val="6719"/>
              </a:lnSpc>
              <a:spcBef>
                <a:spcPct val="0"/>
              </a:spcBef>
            </a:pPr>
            <a:r>
              <a:rPr lang="en-US" sz="4800">
                <a:solidFill>
                  <a:srgbClr val="000000"/>
                </a:solidFill>
                <a:latin typeface="Times New Roman Bold"/>
              </a:rPr>
              <a:t>Comments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981980"/>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Call by reference in C </a:t>
            </a:r>
          </a:p>
        </p:txBody>
      </p:sp>
      <p:sp>
        <p:nvSpPr>
          <p:cNvPr id="3" name="TextBox 3"/>
          <p:cNvSpPr txBox="1"/>
          <p:nvPr/>
        </p:nvSpPr>
        <p:spPr>
          <a:xfrm>
            <a:off x="1348740" y="2746058"/>
            <a:ext cx="15590520" cy="5817108"/>
          </a:xfrm>
          <a:prstGeom prst="rect">
            <a:avLst/>
          </a:prstGeom>
        </p:spPr>
        <p:txBody>
          <a:bodyPr lIns="0" tIns="0" rIns="0" bIns="0" rtlCol="0" anchor="t">
            <a:spAutoFit/>
          </a:bodyPr>
          <a:lstStyle/>
          <a:p>
            <a:pPr marL="760095" lvl="1" indent="-380048" algn="l">
              <a:lnSpc>
                <a:spcPts val="4536"/>
              </a:lnSpc>
              <a:buFont typeface="Arial"/>
              <a:buChar char="•"/>
            </a:pPr>
            <a:r>
              <a:rPr lang="en-US" sz="4200" spc="39">
                <a:solidFill>
                  <a:srgbClr val="000000"/>
                </a:solidFill>
                <a:latin typeface="Times New Roman"/>
              </a:rPr>
              <a:t>In call by reference, the address of the variable is passed into the function call as the actual parameter. </a:t>
            </a:r>
          </a:p>
          <a:p>
            <a:pPr marL="760095" lvl="1" indent="-380048" algn="l">
              <a:lnSpc>
                <a:spcPts val="4536"/>
              </a:lnSpc>
              <a:buFont typeface="Arial"/>
              <a:buChar char="•"/>
            </a:pPr>
            <a:r>
              <a:rPr lang="en-US" sz="4200" spc="39">
                <a:solidFill>
                  <a:srgbClr val="000000"/>
                </a:solidFill>
                <a:latin typeface="Times New Roman"/>
              </a:rPr>
              <a:t>The value of the actual parameters can be modified by changing the formal parameters since the address of the actual parameters is passed.</a:t>
            </a:r>
          </a:p>
          <a:p>
            <a:pPr marL="760095" lvl="1" indent="-380048" algn="l">
              <a:lnSpc>
                <a:spcPts val="4536"/>
              </a:lnSpc>
              <a:buFont typeface="Arial"/>
              <a:buChar char="•"/>
            </a:pPr>
            <a:r>
              <a:rPr lang="en-US" sz="4200" spc="39">
                <a:solidFill>
                  <a:srgbClr val="000000"/>
                </a:solidFill>
                <a:latin typeface="Times New Roman"/>
              </a:rPr>
              <a:t>In call by reference, the memory allocation is similar for both formal parameters and actual parameters. All the operations in the function are performed on the value stored at the address of the actual parameters, and the modified value gets stored at the same address.</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26463" y="699801"/>
            <a:ext cx="15835075" cy="9246108"/>
          </a:xfrm>
          <a:prstGeom prst="rect">
            <a:avLst/>
          </a:prstGeom>
        </p:spPr>
        <p:txBody>
          <a:bodyPr lIns="0" tIns="0" rIns="0" bIns="0" rtlCol="0" anchor="t">
            <a:spAutoFit/>
          </a:bodyPr>
          <a:lstStyle/>
          <a:p>
            <a:pPr algn="just">
              <a:lnSpc>
                <a:spcPts val="4536"/>
              </a:lnSpc>
              <a:spcBef>
                <a:spcPct val="0"/>
              </a:spcBef>
            </a:pPr>
            <a:r>
              <a:rPr lang="en-US" sz="4200" spc="-25">
                <a:solidFill>
                  <a:srgbClr val="000000"/>
                </a:solidFill>
                <a:latin typeface="Times New Roman Bold"/>
              </a:rPr>
              <a:t>Example</a:t>
            </a:r>
          </a:p>
          <a:p>
            <a:pPr algn="just">
              <a:lnSpc>
                <a:spcPts val="4536"/>
              </a:lnSpc>
              <a:spcBef>
                <a:spcPct val="0"/>
              </a:spcBef>
            </a:pPr>
            <a:r>
              <a:rPr lang="en-US" sz="4200" spc="-25">
                <a:solidFill>
                  <a:srgbClr val="000000"/>
                </a:solidFill>
                <a:latin typeface="Times New Roman Light"/>
              </a:rPr>
              <a:t>#include </a:t>
            </a:r>
          </a:p>
          <a:p>
            <a:pPr algn="just">
              <a:lnSpc>
                <a:spcPts val="4536"/>
              </a:lnSpc>
              <a:spcBef>
                <a:spcPct val="0"/>
              </a:spcBef>
            </a:pPr>
            <a:r>
              <a:rPr lang="en-US" sz="4200" spc="-25">
                <a:solidFill>
                  <a:srgbClr val="000000"/>
                </a:solidFill>
                <a:latin typeface="Times New Roman Light"/>
              </a:rPr>
              <a:t>void change(int *num) { </a:t>
            </a:r>
          </a:p>
          <a:p>
            <a:pPr algn="just">
              <a:lnSpc>
                <a:spcPts val="4536"/>
              </a:lnSpc>
              <a:spcBef>
                <a:spcPct val="0"/>
              </a:spcBef>
            </a:pPr>
            <a:r>
              <a:rPr lang="en-US" sz="4200" spc="-25">
                <a:solidFill>
                  <a:srgbClr val="000000"/>
                </a:solidFill>
                <a:latin typeface="Times New Roman Light"/>
              </a:rPr>
              <a:t>printf("Before adding value inside function num=%d \n",*num);</a:t>
            </a:r>
          </a:p>
          <a:p>
            <a:pPr algn="just">
              <a:lnSpc>
                <a:spcPts val="4536"/>
              </a:lnSpc>
              <a:spcBef>
                <a:spcPct val="0"/>
              </a:spcBef>
            </a:pPr>
            <a:r>
              <a:rPr lang="en-US" sz="4200" spc="-25">
                <a:solidFill>
                  <a:srgbClr val="000000"/>
                </a:solidFill>
                <a:latin typeface="Times New Roman Light"/>
              </a:rPr>
              <a:t>(*num) += 100; </a:t>
            </a:r>
          </a:p>
          <a:p>
            <a:pPr algn="just">
              <a:lnSpc>
                <a:spcPts val="4536"/>
              </a:lnSpc>
              <a:spcBef>
                <a:spcPct val="0"/>
              </a:spcBef>
            </a:pPr>
            <a:r>
              <a:rPr lang="en-US" sz="4200" spc="-25">
                <a:solidFill>
                  <a:srgbClr val="000000"/>
                </a:solidFill>
                <a:latin typeface="Times New Roman Light"/>
              </a:rPr>
              <a:t>printf("After adding value inside function num=%d \n", *num); } </a:t>
            </a:r>
          </a:p>
          <a:p>
            <a:pPr algn="just">
              <a:lnSpc>
                <a:spcPts val="4536"/>
              </a:lnSpc>
              <a:spcBef>
                <a:spcPct val="0"/>
              </a:spcBef>
            </a:pPr>
            <a:r>
              <a:rPr lang="en-US" sz="4200" spc="-25">
                <a:solidFill>
                  <a:srgbClr val="000000"/>
                </a:solidFill>
                <a:latin typeface="Times New Roman Light"/>
              </a:rPr>
              <a:t>int main() { </a:t>
            </a:r>
          </a:p>
          <a:p>
            <a:pPr algn="just">
              <a:lnSpc>
                <a:spcPts val="4536"/>
              </a:lnSpc>
              <a:spcBef>
                <a:spcPct val="0"/>
              </a:spcBef>
            </a:pPr>
            <a:r>
              <a:rPr lang="en-US" sz="4200" spc="-25">
                <a:solidFill>
                  <a:srgbClr val="000000"/>
                </a:solidFill>
                <a:latin typeface="Times New Roman Light"/>
              </a:rPr>
              <a:t>int x=100; </a:t>
            </a:r>
          </a:p>
          <a:p>
            <a:pPr algn="just">
              <a:lnSpc>
                <a:spcPts val="4536"/>
              </a:lnSpc>
              <a:spcBef>
                <a:spcPct val="0"/>
              </a:spcBef>
            </a:pPr>
            <a:r>
              <a:rPr lang="en-US" sz="4200" spc="-25">
                <a:solidFill>
                  <a:srgbClr val="000000"/>
                </a:solidFill>
                <a:latin typeface="Times New Roman Light"/>
              </a:rPr>
              <a:t>printf("Before function call x=%d \n", x); </a:t>
            </a:r>
          </a:p>
          <a:p>
            <a:pPr algn="just">
              <a:lnSpc>
                <a:spcPts val="4536"/>
              </a:lnSpc>
              <a:spcBef>
                <a:spcPct val="0"/>
              </a:spcBef>
            </a:pPr>
            <a:r>
              <a:rPr lang="en-US" sz="4200" spc="-25">
                <a:solidFill>
                  <a:srgbClr val="000000"/>
                </a:solidFill>
                <a:latin typeface="Times New Roman Light"/>
              </a:rPr>
              <a:t>change(&amp;x);//passing reference in function </a:t>
            </a:r>
          </a:p>
          <a:p>
            <a:pPr algn="just">
              <a:lnSpc>
                <a:spcPts val="4536"/>
              </a:lnSpc>
              <a:spcBef>
                <a:spcPct val="0"/>
              </a:spcBef>
            </a:pPr>
            <a:r>
              <a:rPr lang="en-US" sz="4200" spc="-25">
                <a:solidFill>
                  <a:srgbClr val="000000"/>
                </a:solidFill>
                <a:latin typeface="Times New Roman Light"/>
              </a:rPr>
              <a:t>printf("After function call x=%d \n", x); </a:t>
            </a:r>
          </a:p>
          <a:p>
            <a:pPr algn="just">
              <a:lnSpc>
                <a:spcPts val="4536"/>
              </a:lnSpc>
              <a:spcBef>
                <a:spcPct val="0"/>
              </a:spcBef>
            </a:pPr>
            <a:r>
              <a:rPr lang="en-US" sz="4200" spc="-25">
                <a:solidFill>
                  <a:srgbClr val="000000"/>
                </a:solidFill>
                <a:latin typeface="Times New Roman Light"/>
              </a:rPr>
              <a:t>return 0;}</a:t>
            </a:r>
          </a:p>
          <a:p>
            <a:pPr algn="just">
              <a:lnSpc>
                <a:spcPts val="4536"/>
              </a:lnSpc>
              <a:spcBef>
                <a:spcPct val="0"/>
              </a:spcBef>
            </a:pPr>
            <a:r>
              <a:rPr lang="en-US" sz="4200" spc="-25">
                <a:solidFill>
                  <a:srgbClr val="000000"/>
                </a:solidFill>
                <a:latin typeface="Times New Roman Light"/>
              </a:rPr>
              <a:t>Output Before function call x=100 </a:t>
            </a:r>
          </a:p>
          <a:p>
            <a:pPr algn="just">
              <a:lnSpc>
                <a:spcPts val="4536"/>
              </a:lnSpc>
              <a:spcBef>
                <a:spcPct val="0"/>
              </a:spcBef>
            </a:pPr>
            <a:r>
              <a:rPr lang="en-US" sz="4200" spc="-25">
                <a:solidFill>
                  <a:srgbClr val="000000"/>
                </a:solidFill>
                <a:latin typeface="Times New Roman Light"/>
              </a:rPr>
              <a:t>Before adding value inside function num=100 </a:t>
            </a:r>
          </a:p>
          <a:p>
            <a:pPr algn="just">
              <a:lnSpc>
                <a:spcPts val="4536"/>
              </a:lnSpc>
              <a:spcBef>
                <a:spcPct val="0"/>
              </a:spcBef>
            </a:pPr>
            <a:r>
              <a:rPr lang="en-US" sz="4200" spc="-25">
                <a:solidFill>
                  <a:srgbClr val="000000"/>
                </a:solidFill>
                <a:latin typeface="Times New Roman Light"/>
              </a:rPr>
              <a:t>After adding value inside function num=200 </a:t>
            </a:r>
          </a:p>
          <a:p>
            <a:pPr algn="just">
              <a:lnSpc>
                <a:spcPts val="4536"/>
              </a:lnSpc>
              <a:spcBef>
                <a:spcPct val="0"/>
              </a:spcBef>
            </a:pPr>
            <a:r>
              <a:rPr lang="en-US" sz="4200" spc="-25">
                <a:solidFill>
                  <a:srgbClr val="000000"/>
                </a:solidFill>
                <a:latin typeface="Times New Roman Light"/>
              </a:rPr>
              <a:t>After function call x=200</a:t>
            </a: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4368" y="2705199"/>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765650" y="4366873"/>
            <a:ext cx="11561656" cy="2136776"/>
          </a:xfrm>
          <a:prstGeom prst="rect">
            <a:avLst/>
          </a:prstGeom>
        </p:spPr>
        <p:txBody>
          <a:bodyPr lIns="0" tIns="0" rIns="0" bIns="0" rtlCol="0" anchor="t">
            <a:spAutoFit/>
          </a:bodyPr>
          <a:lstStyle/>
          <a:p>
            <a:pPr algn="ctr">
              <a:lnSpc>
                <a:spcPts val="14000"/>
              </a:lnSpc>
            </a:pPr>
            <a:r>
              <a:rPr lang="en-US" sz="14000">
                <a:solidFill>
                  <a:srgbClr val="000000"/>
                </a:solidFill>
                <a:latin typeface="Times New Roman Bold"/>
              </a:rPr>
              <a:t>RECURSION</a:t>
            </a:r>
          </a:p>
        </p:txBody>
      </p:sp>
      <p:sp>
        <p:nvSpPr>
          <p:cNvPr id="6" name="TextBox 6"/>
          <p:cNvSpPr txBox="1"/>
          <p:nvPr/>
        </p:nvSpPr>
        <p:spPr>
          <a:xfrm>
            <a:off x="5932271" y="6847391"/>
            <a:ext cx="6423458" cy="469900"/>
          </a:xfrm>
          <a:prstGeom prst="rect">
            <a:avLst/>
          </a:prstGeom>
        </p:spPr>
        <p:txBody>
          <a:bodyPr lIns="0" tIns="0" rIns="0" bIns="0" rtlCol="0" anchor="t">
            <a:spAutoFit/>
          </a:bodyPr>
          <a:lstStyle/>
          <a:p>
            <a:pPr algn="ctr">
              <a:lnSpc>
                <a:spcPts val="3499"/>
              </a:lnSpc>
            </a:pPr>
            <a:r>
              <a:rPr lang="en-US" sz="2499" spc="124">
                <a:solidFill>
                  <a:srgbClr val="000000"/>
                </a:solidFill>
                <a:latin typeface="Times New Roman"/>
              </a:rPr>
              <a:t>C Language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1722120"/>
            <a:ext cx="15590520" cy="6960108"/>
          </a:xfrm>
          <a:prstGeom prst="rect">
            <a:avLst/>
          </a:prstGeom>
        </p:spPr>
        <p:txBody>
          <a:bodyPr lIns="0" tIns="0" rIns="0" bIns="0" rtlCol="0" anchor="t">
            <a:spAutoFit/>
          </a:bodyPr>
          <a:lstStyle/>
          <a:p>
            <a:pPr marL="760095" lvl="1" indent="-380048" algn="l">
              <a:lnSpc>
                <a:spcPts val="4536"/>
              </a:lnSpc>
              <a:buFont typeface="Arial"/>
              <a:buChar char="•"/>
            </a:pPr>
            <a:r>
              <a:rPr lang="en-US" sz="4200" spc="39">
                <a:solidFill>
                  <a:srgbClr val="000000"/>
                </a:solidFill>
                <a:latin typeface="Times New Roman"/>
              </a:rPr>
              <a:t>Recursion is the process which comes into existence when a function calls a copy of itself to work on a smaller problem.</a:t>
            </a:r>
          </a:p>
          <a:p>
            <a:pPr marL="760095" lvl="1" indent="-380048" algn="l">
              <a:lnSpc>
                <a:spcPts val="4536"/>
              </a:lnSpc>
              <a:buFont typeface="Arial"/>
              <a:buChar char="•"/>
            </a:pPr>
            <a:r>
              <a:rPr lang="en-US" sz="4200" spc="39">
                <a:solidFill>
                  <a:srgbClr val="000000"/>
                </a:solidFill>
                <a:latin typeface="Times New Roman"/>
              </a:rPr>
              <a:t> Any function which calls itself is called recursive function, and such function calls are called recursive calls.</a:t>
            </a:r>
          </a:p>
          <a:p>
            <a:pPr marL="760095" lvl="1" indent="-380048" algn="l">
              <a:lnSpc>
                <a:spcPts val="4536"/>
              </a:lnSpc>
              <a:buFont typeface="Arial"/>
              <a:buChar char="•"/>
            </a:pPr>
            <a:r>
              <a:rPr lang="en-US" sz="4200" spc="39">
                <a:solidFill>
                  <a:srgbClr val="000000"/>
                </a:solidFill>
                <a:latin typeface="Times New Roman"/>
              </a:rPr>
              <a:t>Recursion involves several numbers of recursive calls. </a:t>
            </a:r>
          </a:p>
          <a:p>
            <a:pPr marL="760095" lvl="1" indent="-380048" algn="l">
              <a:lnSpc>
                <a:spcPts val="4536"/>
              </a:lnSpc>
              <a:buFont typeface="Arial"/>
              <a:buChar char="•"/>
            </a:pPr>
            <a:r>
              <a:rPr lang="en-US" sz="4200" spc="39">
                <a:solidFill>
                  <a:srgbClr val="000000"/>
                </a:solidFill>
                <a:latin typeface="Times New Roman"/>
              </a:rPr>
              <a:t>Recursion cannot be applied to all the problem, but it is more useful for the tasks that can be defined in terms of similar subtasks. </a:t>
            </a:r>
          </a:p>
          <a:p>
            <a:pPr marL="760095" lvl="1" indent="-380048" algn="l">
              <a:lnSpc>
                <a:spcPts val="4536"/>
              </a:lnSpc>
              <a:buFont typeface="Arial"/>
              <a:buChar char="•"/>
            </a:pPr>
            <a:r>
              <a:rPr lang="en-US" sz="4200" spc="39">
                <a:solidFill>
                  <a:srgbClr val="000000"/>
                </a:solidFill>
                <a:latin typeface="Times New Roman"/>
              </a:rPr>
              <a:t>For Example, recursion may be applied to sorting, searching, and traversal problems.</a:t>
            </a:r>
          </a:p>
          <a:p>
            <a:pPr marL="760095" lvl="1" indent="-380048" algn="l">
              <a:lnSpc>
                <a:spcPts val="4536"/>
              </a:lnSpc>
            </a:pPr>
            <a:endParaRPr lang="en-US" sz="4200" spc="39">
              <a:solidFill>
                <a:srgbClr val="000000"/>
              </a:solidFill>
              <a:latin typeface="Times New Roman"/>
            </a:endParaRPr>
          </a:p>
          <a:p>
            <a:pPr marL="760095" lvl="1" indent="-380048" algn="l">
              <a:lnSpc>
                <a:spcPts val="4536"/>
              </a:lnSpc>
            </a:pPr>
            <a:endParaRPr lang="en-US" sz="4200" spc="39">
              <a:solidFill>
                <a:srgbClr val="000000"/>
              </a:solidFill>
              <a:latin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42503"/>
            <a:ext cx="15590520" cy="8887769"/>
          </a:xfrm>
          <a:prstGeom prst="rect">
            <a:avLst/>
          </a:prstGeom>
        </p:spPr>
        <p:txBody>
          <a:bodyPr lIns="0" tIns="0" rIns="0" bIns="0" rtlCol="0" anchor="t">
            <a:spAutoFit/>
          </a:bodyPr>
          <a:lstStyle/>
          <a:p>
            <a:pPr algn="l">
              <a:lnSpc>
                <a:spcPts val="3490"/>
              </a:lnSpc>
            </a:pPr>
            <a:r>
              <a:rPr lang="en-US" sz="4039" spc="36">
                <a:solidFill>
                  <a:srgbClr val="000000"/>
                </a:solidFill>
                <a:latin typeface="Times New Roman"/>
              </a:rPr>
              <a:t>In the following example, recursion is used to calculate the factorial of a number. </a:t>
            </a:r>
          </a:p>
          <a:p>
            <a:pPr algn="l">
              <a:lnSpc>
                <a:spcPts val="3490"/>
              </a:lnSpc>
            </a:pPr>
            <a:endParaRPr lang="en-US" sz="4039" spc="36">
              <a:solidFill>
                <a:srgbClr val="000000"/>
              </a:solidFill>
              <a:latin typeface="Times New Roman"/>
            </a:endParaRPr>
          </a:p>
          <a:p>
            <a:pPr algn="l">
              <a:lnSpc>
                <a:spcPts val="3490"/>
              </a:lnSpc>
            </a:pPr>
            <a:r>
              <a:rPr lang="en-US" sz="4039" spc="37">
                <a:solidFill>
                  <a:srgbClr val="000000"/>
                </a:solidFill>
                <a:latin typeface="Times New Roman"/>
              </a:rPr>
              <a:t>#include </a:t>
            </a:r>
          </a:p>
          <a:p>
            <a:pPr algn="l">
              <a:lnSpc>
                <a:spcPts val="3490"/>
              </a:lnSpc>
            </a:pPr>
            <a:r>
              <a:rPr lang="en-US" sz="4039" spc="37">
                <a:solidFill>
                  <a:srgbClr val="000000"/>
                </a:solidFill>
                <a:latin typeface="Times New Roman"/>
              </a:rPr>
              <a:t>int fact (int); </a:t>
            </a:r>
          </a:p>
          <a:p>
            <a:pPr algn="l">
              <a:lnSpc>
                <a:spcPts val="3490"/>
              </a:lnSpc>
            </a:pPr>
            <a:r>
              <a:rPr lang="en-US" sz="4039" spc="37">
                <a:solidFill>
                  <a:srgbClr val="000000"/>
                </a:solidFill>
                <a:latin typeface="Times New Roman"/>
              </a:rPr>
              <a:t>int main() {</a:t>
            </a:r>
          </a:p>
          <a:p>
            <a:pPr algn="l">
              <a:lnSpc>
                <a:spcPts val="3490"/>
              </a:lnSpc>
            </a:pPr>
            <a:r>
              <a:rPr lang="en-US" sz="4039" spc="37">
                <a:solidFill>
                  <a:srgbClr val="000000"/>
                </a:solidFill>
                <a:latin typeface="Times New Roman"/>
              </a:rPr>
              <a:t>int n,f;</a:t>
            </a:r>
          </a:p>
          <a:p>
            <a:pPr algn="l">
              <a:lnSpc>
                <a:spcPts val="3490"/>
              </a:lnSpc>
            </a:pPr>
            <a:r>
              <a:rPr lang="en-US" sz="4039" spc="37">
                <a:solidFill>
                  <a:srgbClr val="000000"/>
                </a:solidFill>
                <a:latin typeface="Times New Roman"/>
              </a:rPr>
              <a:t>printf("Enter the number whose factorial you want to calculate?");</a:t>
            </a:r>
          </a:p>
          <a:p>
            <a:pPr algn="l">
              <a:lnSpc>
                <a:spcPts val="3490"/>
              </a:lnSpc>
            </a:pPr>
            <a:r>
              <a:rPr lang="en-US" sz="4039" spc="37">
                <a:solidFill>
                  <a:srgbClr val="000000"/>
                </a:solidFill>
                <a:latin typeface="Times New Roman"/>
              </a:rPr>
              <a:t>scanf("%d",&amp;n);</a:t>
            </a:r>
          </a:p>
          <a:p>
            <a:pPr algn="l">
              <a:lnSpc>
                <a:spcPts val="3490"/>
              </a:lnSpc>
            </a:pPr>
            <a:r>
              <a:rPr lang="en-US" sz="4039" spc="37">
                <a:solidFill>
                  <a:srgbClr val="000000"/>
                </a:solidFill>
                <a:latin typeface="Times New Roman"/>
              </a:rPr>
              <a:t>f = fact(n);</a:t>
            </a:r>
          </a:p>
          <a:p>
            <a:pPr algn="l">
              <a:lnSpc>
                <a:spcPts val="3490"/>
              </a:lnSpc>
            </a:pPr>
            <a:r>
              <a:rPr lang="en-US" sz="4039" spc="37">
                <a:solidFill>
                  <a:srgbClr val="000000"/>
                </a:solidFill>
                <a:latin typeface="Times New Roman"/>
              </a:rPr>
              <a:t>printf("factorial = %d",f);  } </a:t>
            </a:r>
          </a:p>
          <a:p>
            <a:pPr algn="l">
              <a:lnSpc>
                <a:spcPts val="3490"/>
              </a:lnSpc>
            </a:pPr>
            <a:r>
              <a:rPr lang="en-US" sz="4039" spc="37">
                <a:solidFill>
                  <a:srgbClr val="000000"/>
                </a:solidFill>
                <a:latin typeface="Times New Roman"/>
              </a:rPr>
              <a:t>int fact(int n)  { </a:t>
            </a:r>
          </a:p>
          <a:p>
            <a:pPr algn="l">
              <a:lnSpc>
                <a:spcPts val="3490"/>
              </a:lnSpc>
            </a:pPr>
            <a:r>
              <a:rPr lang="en-US" sz="4039" spc="37">
                <a:solidFill>
                  <a:srgbClr val="000000"/>
                </a:solidFill>
                <a:latin typeface="Times New Roman"/>
              </a:rPr>
              <a:t>if (n==0)  { </a:t>
            </a:r>
          </a:p>
          <a:p>
            <a:pPr algn="l">
              <a:lnSpc>
                <a:spcPts val="3490"/>
              </a:lnSpc>
            </a:pPr>
            <a:r>
              <a:rPr lang="en-US" sz="4039" spc="37">
                <a:solidFill>
                  <a:srgbClr val="000000"/>
                </a:solidFill>
                <a:latin typeface="Times New Roman"/>
              </a:rPr>
              <a:t>return 0;} </a:t>
            </a:r>
          </a:p>
          <a:p>
            <a:pPr algn="l">
              <a:lnSpc>
                <a:spcPts val="3490"/>
              </a:lnSpc>
            </a:pPr>
            <a:r>
              <a:rPr lang="en-US" sz="4039" spc="37">
                <a:solidFill>
                  <a:srgbClr val="000000"/>
                </a:solidFill>
                <a:latin typeface="Times New Roman"/>
              </a:rPr>
              <a:t>else if ( n == 1) { </a:t>
            </a:r>
          </a:p>
          <a:p>
            <a:pPr algn="l">
              <a:lnSpc>
                <a:spcPts val="3490"/>
              </a:lnSpc>
            </a:pPr>
            <a:r>
              <a:rPr lang="en-US" sz="4039" spc="37">
                <a:solidFill>
                  <a:srgbClr val="000000"/>
                </a:solidFill>
                <a:latin typeface="Times New Roman"/>
              </a:rPr>
              <a:t>return 1; } </a:t>
            </a:r>
          </a:p>
          <a:p>
            <a:pPr algn="l">
              <a:lnSpc>
                <a:spcPts val="3490"/>
              </a:lnSpc>
            </a:pPr>
            <a:r>
              <a:rPr lang="en-US" sz="4039" spc="37">
                <a:solidFill>
                  <a:srgbClr val="000000"/>
                </a:solidFill>
                <a:latin typeface="Times New Roman"/>
              </a:rPr>
              <a:t>else{  </a:t>
            </a:r>
          </a:p>
          <a:p>
            <a:pPr algn="l">
              <a:lnSpc>
                <a:spcPts val="3490"/>
              </a:lnSpc>
            </a:pPr>
            <a:r>
              <a:rPr lang="en-US" sz="4039" spc="37">
                <a:solidFill>
                  <a:srgbClr val="000000"/>
                </a:solidFill>
                <a:latin typeface="Times New Roman"/>
              </a:rPr>
              <a:t>return n*fact(n-1); } } </a:t>
            </a:r>
          </a:p>
          <a:p>
            <a:pPr algn="l">
              <a:lnSpc>
                <a:spcPts val="3490"/>
              </a:lnSpc>
            </a:pPr>
            <a:r>
              <a:rPr lang="en-US" sz="4039" spc="37">
                <a:solidFill>
                  <a:srgbClr val="000000"/>
                </a:solidFill>
                <a:latin typeface="Times New Roman Bold"/>
              </a:rPr>
              <a:t>Output :</a:t>
            </a:r>
            <a:r>
              <a:rPr lang="en-US" sz="4039" spc="37">
                <a:solidFill>
                  <a:srgbClr val="000000"/>
                </a:solidFill>
                <a:latin typeface="Times New Roman"/>
              </a:rPr>
              <a:t>Enter the number whose factorial you want to calculate?5 </a:t>
            </a:r>
          </a:p>
          <a:p>
            <a:pPr algn="l">
              <a:lnSpc>
                <a:spcPts val="3490"/>
              </a:lnSpc>
            </a:pPr>
            <a:r>
              <a:rPr lang="en-US" sz="4039" spc="37">
                <a:solidFill>
                  <a:srgbClr val="000000"/>
                </a:solidFill>
                <a:latin typeface="Times New Roman"/>
              </a:rPr>
              <a:t>factorial = 120</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43457" y="699120"/>
            <a:ext cx="16601086" cy="8926860"/>
          </a:xfrm>
          <a:prstGeom prst="rect">
            <a:avLst/>
          </a:prstGeom>
        </p:spPr>
        <p:txBody>
          <a:bodyPr lIns="0" tIns="0" rIns="0" bIns="0" rtlCol="0" anchor="t">
            <a:spAutoFit/>
          </a:bodyPr>
          <a:lstStyle/>
          <a:p>
            <a:pPr algn="l">
              <a:lnSpc>
                <a:spcPts val="3317"/>
              </a:lnSpc>
            </a:pPr>
            <a:r>
              <a:rPr lang="en-US" sz="3839" spc="35">
                <a:solidFill>
                  <a:srgbClr val="000000"/>
                </a:solidFill>
                <a:latin typeface="Times New Roman Bold"/>
              </a:rPr>
              <a:t>Example</a:t>
            </a:r>
          </a:p>
          <a:p>
            <a:pPr algn="l">
              <a:lnSpc>
                <a:spcPts val="3317"/>
              </a:lnSpc>
            </a:pPr>
            <a:r>
              <a:rPr lang="en-US" sz="3839" spc="34">
                <a:solidFill>
                  <a:srgbClr val="000000"/>
                </a:solidFill>
                <a:latin typeface="Times New Roman"/>
              </a:rPr>
              <a:t>Let's see an example to find the nth term of the Fibonacci series. </a:t>
            </a:r>
          </a:p>
          <a:p>
            <a:pPr algn="l">
              <a:lnSpc>
                <a:spcPts val="3317"/>
              </a:lnSpc>
            </a:pPr>
            <a:endParaRPr lang="en-US" sz="3839" spc="34">
              <a:solidFill>
                <a:srgbClr val="000000"/>
              </a:solidFill>
              <a:latin typeface="Times New Roman"/>
            </a:endParaRPr>
          </a:p>
          <a:p>
            <a:pPr algn="l">
              <a:lnSpc>
                <a:spcPts val="3317"/>
              </a:lnSpc>
            </a:pPr>
            <a:r>
              <a:rPr lang="en-US" sz="3839" spc="35">
                <a:solidFill>
                  <a:srgbClr val="000000"/>
                </a:solidFill>
                <a:latin typeface="Times New Roman"/>
              </a:rPr>
              <a:t>#include</a:t>
            </a:r>
          </a:p>
          <a:p>
            <a:pPr algn="l">
              <a:lnSpc>
                <a:spcPts val="3317"/>
              </a:lnSpc>
            </a:pPr>
            <a:r>
              <a:rPr lang="en-US" sz="3839" spc="35">
                <a:solidFill>
                  <a:srgbClr val="000000"/>
                </a:solidFill>
                <a:latin typeface="Times New Roman"/>
              </a:rPr>
              <a:t>int fibonacci(int); </a:t>
            </a:r>
          </a:p>
          <a:p>
            <a:pPr algn="l">
              <a:lnSpc>
                <a:spcPts val="3317"/>
              </a:lnSpc>
            </a:pPr>
            <a:r>
              <a:rPr lang="en-US" sz="3839" spc="35">
                <a:solidFill>
                  <a:srgbClr val="000000"/>
                </a:solidFill>
                <a:latin typeface="Times New Roman"/>
              </a:rPr>
              <a:t>void main () { </a:t>
            </a:r>
          </a:p>
          <a:p>
            <a:pPr algn="l">
              <a:lnSpc>
                <a:spcPts val="3317"/>
              </a:lnSpc>
            </a:pPr>
            <a:r>
              <a:rPr lang="en-US" sz="3839" spc="35">
                <a:solidFill>
                  <a:srgbClr val="000000"/>
                </a:solidFill>
                <a:latin typeface="Times New Roman"/>
              </a:rPr>
              <a:t>int n,f; </a:t>
            </a:r>
          </a:p>
          <a:p>
            <a:pPr algn="l">
              <a:lnSpc>
                <a:spcPts val="3317"/>
              </a:lnSpc>
            </a:pPr>
            <a:r>
              <a:rPr lang="en-US" sz="3839" spc="35">
                <a:solidFill>
                  <a:srgbClr val="000000"/>
                </a:solidFill>
                <a:latin typeface="Times New Roman"/>
              </a:rPr>
              <a:t>printf("Enter the value of n?"); </a:t>
            </a:r>
          </a:p>
          <a:p>
            <a:pPr algn="l">
              <a:lnSpc>
                <a:spcPts val="3317"/>
              </a:lnSpc>
            </a:pPr>
            <a:r>
              <a:rPr lang="en-US" sz="3839" spc="35">
                <a:solidFill>
                  <a:srgbClr val="000000"/>
                </a:solidFill>
                <a:latin typeface="Times New Roman"/>
              </a:rPr>
              <a:t>scanf("%d",&amp;n); </a:t>
            </a:r>
          </a:p>
          <a:p>
            <a:pPr algn="l">
              <a:lnSpc>
                <a:spcPts val="3317"/>
              </a:lnSpc>
            </a:pPr>
            <a:r>
              <a:rPr lang="en-US" sz="3839" spc="35">
                <a:solidFill>
                  <a:srgbClr val="000000"/>
                </a:solidFill>
                <a:latin typeface="Times New Roman"/>
              </a:rPr>
              <a:t>f = fibonacci(n); </a:t>
            </a:r>
          </a:p>
          <a:p>
            <a:pPr algn="l">
              <a:lnSpc>
                <a:spcPts val="3317"/>
              </a:lnSpc>
            </a:pPr>
            <a:r>
              <a:rPr lang="en-US" sz="3839" spc="35">
                <a:solidFill>
                  <a:srgbClr val="000000"/>
                </a:solidFill>
                <a:latin typeface="Times New Roman"/>
              </a:rPr>
              <a:t>printf("%d",f); } </a:t>
            </a:r>
          </a:p>
          <a:p>
            <a:pPr algn="l">
              <a:lnSpc>
                <a:spcPts val="3317"/>
              </a:lnSpc>
            </a:pPr>
            <a:r>
              <a:rPr lang="en-US" sz="3839" spc="35">
                <a:solidFill>
                  <a:srgbClr val="000000"/>
                </a:solidFill>
                <a:latin typeface="Times New Roman"/>
              </a:rPr>
              <a:t>int fibonacci (int n) {</a:t>
            </a:r>
          </a:p>
          <a:p>
            <a:pPr algn="l">
              <a:lnSpc>
                <a:spcPts val="3317"/>
              </a:lnSpc>
            </a:pPr>
            <a:r>
              <a:rPr lang="en-US" sz="3839" spc="35">
                <a:solidFill>
                  <a:srgbClr val="000000"/>
                </a:solidFill>
                <a:latin typeface="Times New Roman"/>
              </a:rPr>
              <a:t>if (n==0)  { </a:t>
            </a:r>
          </a:p>
          <a:p>
            <a:pPr algn="l">
              <a:lnSpc>
                <a:spcPts val="3317"/>
              </a:lnSpc>
            </a:pPr>
            <a:r>
              <a:rPr lang="en-US" sz="3839" spc="35">
                <a:solidFill>
                  <a:srgbClr val="000000"/>
                </a:solidFill>
                <a:latin typeface="Times New Roman"/>
              </a:rPr>
              <a:t>return 0; } </a:t>
            </a:r>
          </a:p>
          <a:p>
            <a:pPr algn="l">
              <a:lnSpc>
                <a:spcPts val="3317"/>
              </a:lnSpc>
            </a:pPr>
            <a:r>
              <a:rPr lang="en-US" sz="3839" spc="35">
                <a:solidFill>
                  <a:srgbClr val="000000"/>
                </a:solidFill>
                <a:latin typeface="Times New Roman"/>
              </a:rPr>
              <a:t>else if (n == 1) { </a:t>
            </a:r>
          </a:p>
          <a:p>
            <a:pPr algn="l">
              <a:lnSpc>
                <a:spcPts val="3317"/>
              </a:lnSpc>
            </a:pPr>
            <a:r>
              <a:rPr lang="en-US" sz="3839" spc="35">
                <a:solidFill>
                  <a:srgbClr val="000000"/>
                </a:solidFill>
                <a:latin typeface="Times New Roman"/>
              </a:rPr>
              <a:t>return 1;} . </a:t>
            </a:r>
          </a:p>
          <a:p>
            <a:pPr algn="l">
              <a:lnSpc>
                <a:spcPts val="3317"/>
              </a:lnSpc>
            </a:pPr>
            <a:r>
              <a:rPr lang="en-US" sz="3839" spc="35">
                <a:solidFill>
                  <a:srgbClr val="000000"/>
                </a:solidFill>
                <a:latin typeface="Times New Roman"/>
              </a:rPr>
              <a:t>else{ </a:t>
            </a:r>
          </a:p>
          <a:p>
            <a:pPr algn="l">
              <a:lnSpc>
                <a:spcPts val="3317"/>
              </a:lnSpc>
            </a:pPr>
            <a:r>
              <a:rPr lang="en-US" sz="3839" spc="34">
                <a:solidFill>
                  <a:srgbClr val="000000"/>
                </a:solidFill>
                <a:latin typeface="Times New Roman"/>
              </a:rPr>
              <a:t>return fibonacci(n-1)+fibonacci(n-2);}}</a:t>
            </a:r>
          </a:p>
          <a:p>
            <a:pPr algn="l">
              <a:lnSpc>
                <a:spcPts val="3317"/>
              </a:lnSpc>
            </a:pPr>
            <a:endParaRPr lang="en-US" sz="3839" spc="34">
              <a:solidFill>
                <a:srgbClr val="000000"/>
              </a:solidFill>
              <a:latin typeface="Times New Roman"/>
            </a:endParaRPr>
          </a:p>
          <a:p>
            <a:pPr algn="l">
              <a:lnSpc>
                <a:spcPts val="3317"/>
              </a:lnSpc>
            </a:pPr>
            <a:r>
              <a:rPr lang="en-US" sz="3839" spc="35">
                <a:solidFill>
                  <a:srgbClr val="000000"/>
                </a:solidFill>
                <a:latin typeface="Times New Roman Bold"/>
              </a:rPr>
              <a:t>Output :</a:t>
            </a:r>
            <a:r>
              <a:rPr lang="en-US" sz="3839" spc="35">
                <a:solidFill>
                  <a:srgbClr val="000000"/>
                </a:solidFill>
                <a:latin typeface="Times New Roman"/>
              </a:rPr>
              <a:t>Enter the value of n?12 </a:t>
            </a:r>
          </a:p>
          <a:p>
            <a:pPr algn="l">
              <a:lnSpc>
                <a:spcPts val="3317"/>
              </a:lnSpc>
            </a:pPr>
            <a:r>
              <a:rPr lang="en-US" sz="3839" spc="35">
                <a:solidFill>
                  <a:srgbClr val="000000"/>
                </a:solidFill>
                <a:latin typeface="Times New Roman"/>
              </a:rPr>
              <a:t>144</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981980"/>
            <a:ext cx="15590520" cy="1062609"/>
          </a:xfrm>
          <a:prstGeom prst="rect">
            <a:avLst/>
          </a:prstGeom>
        </p:spPr>
        <p:txBody>
          <a:bodyPr lIns="0" tIns="0" rIns="0" bIns="0" rtlCol="0" anchor="t">
            <a:spAutoFit/>
          </a:bodyPr>
          <a:lstStyle/>
          <a:p>
            <a:pPr algn="l">
              <a:lnSpc>
                <a:spcPts val="7128"/>
              </a:lnSpc>
            </a:pPr>
            <a:r>
              <a:rPr lang="en-US" sz="6600" spc="-40">
                <a:solidFill>
                  <a:srgbClr val="000000"/>
                </a:solidFill>
                <a:latin typeface="Times New Roman Light"/>
              </a:rPr>
              <a:t>Memory allocation of Recursive method</a:t>
            </a:r>
          </a:p>
        </p:txBody>
      </p:sp>
      <p:sp>
        <p:nvSpPr>
          <p:cNvPr id="3" name="TextBox 3"/>
          <p:cNvSpPr txBox="1"/>
          <p:nvPr/>
        </p:nvSpPr>
        <p:spPr>
          <a:xfrm>
            <a:off x="1028700" y="2577396"/>
            <a:ext cx="15590520" cy="5769940"/>
          </a:xfrm>
          <a:prstGeom prst="rect">
            <a:avLst/>
          </a:prstGeom>
        </p:spPr>
        <p:txBody>
          <a:bodyPr lIns="0" tIns="0" rIns="0" bIns="0" rtlCol="0" anchor="t">
            <a:spAutoFit/>
          </a:bodyPr>
          <a:lstStyle/>
          <a:p>
            <a:pPr marL="760095" lvl="1" indent="-380048" algn="l">
              <a:lnSpc>
                <a:spcPts val="4082"/>
              </a:lnSpc>
              <a:buFont typeface="Arial"/>
              <a:buChar char="•"/>
            </a:pPr>
            <a:r>
              <a:rPr lang="en-US" sz="4200" spc="39">
                <a:solidFill>
                  <a:srgbClr val="000000"/>
                </a:solidFill>
                <a:latin typeface="Times New Roman"/>
              </a:rPr>
              <a:t>Each recursive call creates a new copy of that method in the memory. Once some data is returned by the method, the copy is removed from the memory. </a:t>
            </a:r>
          </a:p>
          <a:p>
            <a:pPr marL="760095" lvl="1" indent="-380048" algn="l">
              <a:lnSpc>
                <a:spcPts val="4082"/>
              </a:lnSpc>
              <a:buFont typeface="Arial"/>
              <a:buChar char="•"/>
            </a:pPr>
            <a:r>
              <a:rPr lang="en-US" sz="4200" spc="39">
                <a:solidFill>
                  <a:srgbClr val="000000"/>
                </a:solidFill>
                <a:latin typeface="Times New Roman"/>
              </a:rPr>
              <a:t>Since all the variables and other stuff declared inside function get stored in the stack, therefore a separate stack is maintained at each recursive call. </a:t>
            </a:r>
          </a:p>
          <a:p>
            <a:pPr marL="760095" lvl="1" indent="-380048" algn="l">
              <a:lnSpc>
                <a:spcPts val="4082"/>
              </a:lnSpc>
              <a:buFont typeface="Arial"/>
              <a:buChar char="•"/>
            </a:pPr>
            <a:r>
              <a:rPr lang="en-US" sz="4200" spc="39">
                <a:solidFill>
                  <a:srgbClr val="000000"/>
                </a:solidFill>
                <a:latin typeface="Times New Roman"/>
              </a:rPr>
              <a:t>Once the value is returned from the corresponding function, the stack gets destroyed. Recursion involves so much complexity in resolving and tracking the values at each recursive call. </a:t>
            </a:r>
          </a:p>
          <a:p>
            <a:pPr marL="760095" lvl="1" indent="-380048" algn="l">
              <a:lnSpc>
                <a:spcPts val="4082"/>
              </a:lnSpc>
              <a:buFont typeface="Arial"/>
              <a:buChar char="•"/>
            </a:pPr>
            <a:r>
              <a:rPr lang="en-US" sz="4200" spc="39">
                <a:solidFill>
                  <a:srgbClr val="000000"/>
                </a:solidFill>
                <a:latin typeface="Times New Roman"/>
              </a:rPr>
              <a:t>Therefore we need to maintain the stack and track the values of the variables defined in the stack.</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889635"/>
            <a:ext cx="15590520" cy="7773924"/>
          </a:xfrm>
          <a:prstGeom prst="rect">
            <a:avLst/>
          </a:prstGeom>
        </p:spPr>
        <p:txBody>
          <a:bodyPr lIns="0" tIns="0" rIns="0" bIns="0" rtlCol="0" anchor="t">
            <a:spAutoFit/>
          </a:bodyPr>
          <a:lstStyle/>
          <a:p>
            <a:pPr algn="l">
              <a:lnSpc>
                <a:spcPts val="5507"/>
              </a:lnSpc>
            </a:pPr>
            <a:r>
              <a:rPr lang="en-US" sz="5099" spc="45">
                <a:solidFill>
                  <a:srgbClr val="000000"/>
                </a:solidFill>
                <a:latin typeface="Times New Roman Bold"/>
              </a:rPr>
              <a:t>Example:</a:t>
            </a:r>
          </a:p>
          <a:p>
            <a:pPr algn="l">
              <a:lnSpc>
                <a:spcPts val="5507"/>
              </a:lnSpc>
            </a:pPr>
            <a:endParaRPr lang="en-US" sz="5099" spc="45">
              <a:solidFill>
                <a:srgbClr val="000000"/>
              </a:solidFill>
              <a:latin typeface="Times New Roman Bold"/>
            </a:endParaRPr>
          </a:p>
          <a:p>
            <a:pPr algn="l">
              <a:lnSpc>
                <a:spcPts val="5507"/>
              </a:lnSpc>
            </a:pPr>
            <a:r>
              <a:rPr lang="en-US" sz="5099" spc="47">
                <a:solidFill>
                  <a:srgbClr val="000000"/>
                </a:solidFill>
                <a:latin typeface="Times New Roman"/>
              </a:rPr>
              <a:t>int display (int n) {</a:t>
            </a:r>
          </a:p>
          <a:p>
            <a:pPr algn="l">
              <a:lnSpc>
                <a:spcPts val="5507"/>
              </a:lnSpc>
            </a:pPr>
            <a:r>
              <a:rPr lang="en-US" sz="5099" spc="47">
                <a:solidFill>
                  <a:srgbClr val="000000"/>
                </a:solidFill>
                <a:latin typeface="Times New Roman"/>
              </a:rPr>
              <a:t>if(n == 0)</a:t>
            </a:r>
          </a:p>
          <a:p>
            <a:pPr algn="l">
              <a:lnSpc>
                <a:spcPts val="5507"/>
              </a:lnSpc>
            </a:pPr>
            <a:r>
              <a:rPr lang="en-US" sz="5099" spc="47">
                <a:solidFill>
                  <a:srgbClr val="000000"/>
                </a:solidFill>
                <a:latin typeface="Times New Roman"/>
              </a:rPr>
              <a:t>return 0; // terminating condition </a:t>
            </a:r>
          </a:p>
          <a:p>
            <a:pPr algn="l">
              <a:lnSpc>
                <a:spcPts val="5507"/>
              </a:lnSpc>
            </a:pPr>
            <a:r>
              <a:rPr lang="en-US" sz="5099" spc="47">
                <a:solidFill>
                  <a:srgbClr val="000000"/>
                </a:solidFill>
                <a:latin typeface="Times New Roman"/>
              </a:rPr>
              <a:t>else {</a:t>
            </a:r>
          </a:p>
          <a:p>
            <a:pPr algn="l">
              <a:lnSpc>
                <a:spcPts val="5507"/>
              </a:lnSpc>
            </a:pPr>
            <a:r>
              <a:rPr lang="en-US" sz="5099" spc="47">
                <a:solidFill>
                  <a:srgbClr val="000000"/>
                </a:solidFill>
                <a:latin typeface="Times New Roman"/>
              </a:rPr>
              <a:t>printf("%d",n);</a:t>
            </a:r>
          </a:p>
          <a:p>
            <a:pPr algn="l">
              <a:lnSpc>
                <a:spcPts val="5507"/>
              </a:lnSpc>
            </a:pPr>
            <a:r>
              <a:rPr lang="en-US" sz="5099" spc="47">
                <a:solidFill>
                  <a:srgbClr val="000000"/>
                </a:solidFill>
                <a:latin typeface="Times New Roman"/>
              </a:rPr>
              <a:t>display(n-1); // recursive call </a:t>
            </a:r>
          </a:p>
          <a:p>
            <a:pPr algn="l">
              <a:lnSpc>
                <a:spcPts val="5507"/>
              </a:lnSpc>
            </a:pPr>
            <a:r>
              <a:rPr lang="en-US" sz="5099" spc="47">
                <a:solidFill>
                  <a:srgbClr val="000000"/>
                </a:solidFill>
                <a:latin typeface="Times New Roman"/>
              </a:rPr>
              <a:t>printf("%d",n);</a:t>
            </a:r>
          </a:p>
          <a:p>
            <a:pPr algn="l">
              <a:lnSpc>
                <a:spcPts val="5507"/>
              </a:lnSpc>
            </a:pPr>
            <a:r>
              <a:rPr lang="en-US" sz="5099" spc="47">
                <a:solidFill>
                  <a:srgbClr val="000000"/>
                </a:solidFill>
                <a:latin typeface="Times New Roman"/>
              </a:rPr>
              <a:t>} </a:t>
            </a:r>
          </a:p>
          <a:p>
            <a:pPr algn="l">
              <a:lnSpc>
                <a:spcPts val="5507"/>
              </a:lnSpc>
            </a:pPr>
            <a:r>
              <a:rPr lang="en-US" sz="5099" spc="47">
                <a:solidFill>
                  <a:srgbClr val="000000"/>
                </a:solidFill>
                <a:latin typeface="Times New Roman"/>
              </a:rPr>
              <a:t>}</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4368" y="2705199"/>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765650" y="4366873"/>
            <a:ext cx="11561656" cy="2136776"/>
          </a:xfrm>
          <a:prstGeom prst="rect">
            <a:avLst/>
          </a:prstGeom>
        </p:spPr>
        <p:txBody>
          <a:bodyPr lIns="0" tIns="0" rIns="0" bIns="0" rtlCol="0" anchor="t">
            <a:spAutoFit/>
          </a:bodyPr>
          <a:lstStyle/>
          <a:p>
            <a:pPr algn="ctr">
              <a:lnSpc>
                <a:spcPts val="14000"/>
              </a:lnSpc>
            </a:pPr>
            <a:r>
              <a:rPr lang="en-US" sz="14000">
                <a:solidFill>
                  <a:srgbClr val="000000"/>
                </a:solidFill>
                <a:latin typeface="Times New Roman Bold"/>
              </a:rPr>
              <a:t>ARRAYS</a:t>
            </a:r>
          </a:p>
        </p:txBody>
      </p:sp>
      <p:sp>
        <p:nvSpPr>
          <p:cNvPr id="6" name="TextBox 6"/>
          <p:cNvSpPr txBox="1"/>
          <p:nvPr/>
        </p:nvSpPr>
        <p:spPr>
          <a:xfrm>
            <a:off x="5932271" y="6847391"/>
            <a:ext cx="6423458" cy="469900"/>
          </a:xfrm>
          <a:prstGeom prst="rect">
            <a:avLst/>
          </a:prstGeom>
        </p:spPr>
        <p:txBody>
          <a:bodyPr lIns="0" tIns="0" rIns="0" bIns="0" rtlCol="0" anchor="t">
            <a:spAutoFit/>
          </a:bodyPr>
          <a:lstStyle/>
          <a:p>
            <a:pPr algn="ctr">
              <a:lnSpc>
                <a:spcPts val="3499"/>
              </a:lnSpc>
            </a:pPr>
            <a:r>
              <a:rPr lang="en-US" sz="2499" spc="124">
                <a:solidFill>
                  <a:srgbClr val="000000"/>
                </a:solidFill>
                <a:latin typeface="Times New Roman"/>
              </a:rPr>
              <a:t>C Language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68820"/>
            <a:ext cx="15590520" cy="1062609"/>
          </a:xfrm>
          <a:prstGeom prst="rect">
            <a:avLst/>
          </a:prstGeom>
        </p:spPr>
        <p:txBody>
          <a:bodyPr lIns="0" tIns="0" rIns="0" bIns="0" rtlCol="0" anchor="t">
            <a:spAutoFit/>
          </a:bodyPr>
          <a:lstStyle/>
          <a:p>
            <a:pPr algn="l">
              <a:lnSpc>
                <a:spcPts val="7128"/>
              </a:lnSpc>
            </a:pPr>
            <a:r>
              <a:rPr lang="en-US" sz="6600" spc="-40">
                <a:solidFill>
                  <a:srgbClr val="000000"/>
                </a:solidFill>
                <a:latin typeface="Times New Roman Bold"/>
              </a:rPr>
              <a:t>Introduction to Arrays </a:t>
            </a:r>
            <a:r>
              <a:rPr lang="en-US" sz="6600" spc="-40">
                <a:solidFill>
                  <a:srgbClr val="000000"/>
                </a:solidFill>
                <a:latin typeface="Times New Roman Light"/>
              </a:rPr>
              <a:t>:</a:t>
            </a:r>
          </a:p>
        </p:txBody>
      </p:sp>
      <p:sp>
        <p:nvSpPr>
          <p:cNvPr id="3" name="TextBox 3"/>
          <p:cNvSpPr txBox="1"/>
          <p:nvPr/>
        </p:nvSpPr>
        <p:spPr>
          <a:xfrm>
            <a:off x="1028700" y="1930146"/>
            <a:ext cx="15590520" cy="6388608"/>
          </a:xfrm>
          <a:prstGeom prst="rect">
            <a:avLst/>
          </a:prstGeom>
        </p:spPr>
        <p:txBody>
          <a:bodyPr lIns="0" tIns="0" rIns="0" bIns="0" rtlCol="0" anchor="t">
            <a:spAutoFit/>
          </a:bodyPr>
          <a:lstStyle/>
          <a:p>
            <a:pPr marL="760095" lvl="1" indent="-380048" algn="l">
              <a:lnSpc>
                <a:spcPts val="4536"/>
              </a:lnSpc>
              <a:buFont typeface="Arial"/>
              <a:buChar char="•"/>
            </a:pPr>
            <a:r>
              <a:rPr lang="en-US" sz="4200" spc="39">
                <a:solidFill>
                  <a:srgbClr val="231F20"/>
                </a:solidFill>
                <a:latin typeface="Times New Roman"/>
              </a:rPr>
              <a:t>Arrays are used to store multiple values in a single variable, instead of declaring separate variables for each value.</a:t>
            </a:r>
          </a:p>
          <a:p>
            <a:pPr marL="760095" lvl="1" indent="-380048" algn="l">
              <a:lnSpc>
                <a:spcPts val="4536"/>
              </a:lnSpc>
              <a:buFont typeface="Arial"/>
              <a:buChar char="•"/>
            </a:pPr>
            <a:r>
              <a:rPr lang="en-US" sz="4200" spc="39">
                <a:solidFill>
                  <a:srgbClr val="231F20"/>
                </a:solidFill>
                <a:latin typeface="Times New Roman"/>
              </a:rPr>
              <a:t>To create an array, define the data type (like int) and specify the name of the array followed by square brackets [].</a:t>
            </a:r>
          </a:p>
          <a:p>
            <a:pPr marL="760095" lvl="1" indent="-380048" algn="l">
              <a:lnSpc>
                <a:spcPts val="4536"/>
              </a:lnSpc>
            </a:pPr>
            <a:endParaRPr lang="en-US" sz="4200" spc="39">
              <a:solidFill>
                <a:srgbClr val="231F20"/>
              </a:solidFill>
              <a:latin typeface="Times New Roman"/>
            </a:endParaRPr>
          </a:p>
          <a:p>
            <a:pPr marL="760095" lvl="1" indent="-380048" algn="l">
              <a:lnSpc>
                <a:spcPts val="4536"/>
              </a:lnSpc>
            </a:pPr>
            <a:endParaRPr lang="en-US" sz="4200" spc="39">
              <a:solidFill>
                <a:srgbClr val="231F20"/>
              </a:solidFill>
              <a:latin typeface="Times New Roman"/>
            </a:endParaRPr>
          </a:p>
          <a:p>
            <a:pPr marL="760095" lvl="1" indent="-380048" algn="l">
              <a:lnSpc>
                <a:spcPts val="4536"/>
              </a:lnSpc>
            </a:pPr>
            <a:endParaRPr lang="en-US" sz="4200" spc="39">
              <a:solidFill>
                <a:srgbClr val="231F20"/>
              </a:solidFill>
              <a:latin typeface="Times New Roman"/>
            </a:endParaRPr>
          </a:p>
          <a:p>
            <a:pPr marL="760095" lvl="1" indent="-380048" algn="l">
              <a:lnSpc>
                <a:spcPts val="4536"/>
              </a:lnSpc>
            </a:pPr>
            <a:endParaRPr lang="en-US" sz="4200" spc="39">
              <a:solidFill>
                <a:srgbClr val="231F20"/>
              </a:solidFill>
              <a:latin typeface="Times New Roman"/>
            </a:endParaRPr>
          </a:p>
          <a:p>
            <a:pPr algn="l">
              <a:lnSpc>
                <a:spcPts val="4536"/>
              </a:lnSpc>
            </a:pPr>
            <a:endParaRPr lang="en-US" sz="4200" spc="39">
              <a:solidFill>
                <a:srgbClr val="231F20"/>
              </a:solidFill>
              <a:latin typeface="Times New Roman"/>
            </a:endParaRPr>
          </a:p>
          <a:p>
            <a:pPr algn="l">
              <a:lnSpc>
                <a:spcPts val="4536"/>
              </a:lnSpc>
            </a:pPr>
            <a:endParaRPr lang="en-US" sz="4200" spc="39">
              <a:solidFill>
                <a:srgbClr val="231F20"/>
              </a:solidFill>
              <a:latin typeface="Times New Roman"/>
            </a:endParaRPr>
          </a:p>
          <a:p>
            <a:pPr marL="760095" lvl="1" indent="-380048" algn="l">
              <a:lnSpc>
                <a:spcPts val="4536"/>
              </a:lnSpc>
              <a:buFont typeface="Arial"/>
              <a:buChar char="•"/>
            </a:pPr>
            <a:r>
              <a:rPr lang="en-US" sz="4200" spc="39">
                <a:solidFill>
                  <a:srgbClr val="231F20"/>
                </a:solidFill>
                <a:latin typeface="Times New Roman"/>
              </a:rPr>
              <a:t>To access an array element, refer to its index number.</a:t>
            </a:r>
          </a:p>
        </p:txBody>
      </p:sp>
      <p:sp>
        <p:nvSpPr>
          <p:cNvPr id="4" name="Freeform 4"/>
          <p:cNvSpPr/>
          <p:nvPr/>
        </p:nvSpPr>
        <p:spPr>
          <a:xfrm>
            <a:off x="4160878" y="5143500"/>
            <a:ext cx="8132694" cy="2266496"/>
          </a:xfrm>
          <a:custGeom>
            <a:avLst/>
            <a:gdLst/>
            <a:ahLst/>
            <a:cxnLst/>
            <a:rect l="l" t="t" r="r" b="b"/>
            <a:pathLst>
              <a:path w="8132694" h="2266496">
                <a:moveTo>
                  <a:pt x="0" y="0"/>
                </a:moveTo>
                <a:lnTo>
                  <a:pt x="8132694" y="0"/>
                </a:lnTo>
                <a:lnTo>
                  <a:pt x="8132694" y="2266496"/>
                </a:lnTo>
                <a:lnTo>
                  <a:pt x="0" y="2266496"/>
                </a:lnTo>
                <a:lnTo>
                  <a:pt x="0" y="0"/>
                </a:lnTo>
                <a:close/>
              </a:path>
            </a:pathLst>
          </a:custGeom>
          <a:blipFill>
            <a:blip r:embed="rId2"/>
            <a:stretch>
              <a:fillRect l="-3782" r="-3782"/>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0067" y="1468991"/>
            <a:ext cx="16614499" cy="8437276"/>
          </a:xfrm>
          <a:custGeom>
            <a:avLst/>
            <a:gdLst/>
            <a:ahLst/>
            <a:cxnLst/>
            <a:rect l="l" t="t" r="r" b="b"/>
            <a:pathLst>
              <a:path w="16614499" h="8437276">
                <a:moveTo>
                  <a:pt x="0" y="0"/>
                </a:moveTo>
                <a:lnTo>
                  <a:pt x="16614499" y="0"/>
                </a:lnTo>
                <a:lnTo>
                  <a:pt x="16614499" y="8437277"/>
                </a:lnTo>
                <a:lnTo>
                  <a:pt x="0" y="8437277"/>
                </a:lnTo>
                <a:lnTo>
                  <a:pt x="0" y="0"/>
                </a:lnTo>
                <a:close/>
              </a:path>
            </a:pathLst>
          </a:custGeom>
          <a:blipFill>
            <a:blip r:embed="rId2"/>
            <a:stretch>
              <a:fillRect/>
            </a:stretch>
          </a:blipFill>
        </p:spPr>
      </p:sp>
      <p:sp>
        <p:nvSpPr>
          <p:cNvPr id="3" name="TextBox 3"/>
          <p:cNvSpPr txBox="1"/>
          <p:nvPr/>
        </p:nvSpPr>
        <p:spPr>
          <a:xfrm>
            <a:off x="780067" y="112395"/>
            <a:ext cx="6121241" cy="916305"/>
          </a:xfrm>
          <a:prstGeom prst="rect">
            <a:avLst/>
          </a:prstGeom>
        </p:spPr>
        <p:txBody>
          <a:bodyPr lIns="0" tIns="0" rIns="0" bIns="0" rtlCol="0" anchor="t">
            <a:spAutoFit/>
          </a:bodyPr>
          <a:lstStyle/>
          <a:p>
            <a:pPr>
              <a:lnSpc>
                <a:spcPts val="6719"/>
              </a:lnSpc>
              <a:spcBef>
                <a:spcPct val="0"/>
              </a:spcBef>
            </a:pPr>
            <a:r>
              <a:rPr lang="en-US" sz="4800">
                <a:solidFill>
                  <a:srgbClr val="000000"/>
                </a:solidFill>
                <a:latin typeface="Times New Roman Bold"/>
              </a:rPr>
              <a:t>32 Keywords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2588" y="802156"/>
            <a:ext cx="16526712" cy="8655177"/>
          </a:xfrm>
          <a:prstGeom prst="rect">
            <a:avLst/>
          </a:prstGeom>
        </p:spPr>
        <p:txBody>
          <a:bodyPr lIns="0" tIns="0" rIns="0" bIns="0" rtlCol="0" anchor="t">
            <a:spAutoFit/>
          </a:bodyPr>
          <a:lstStyle/>
          <a:p>
            <a:pPr>
              <a:lnSpc>
                <a:spcPts val="5184"/>
              </a:lnSpc>
            </a:pPr>
            <a:r>
              <a:rPr lang="en-US" sz="4800" spc="43">
                <a:solidFill>
                  <a:srgbClr val="231F20"/>
                </a:solidFill>
                <a:latin typeface="Times New Roman Bold"/>
              </a:rPr>
              <a:t>Declaration of an array: </a:t>
            </a:r>
          </a:p>
          <a:p>
            <a:pPr algn="l">
              <a:lnSpc>
                <a:spcPts val="5184"/>
              </a:lnSpc>
            </a:pPr>
            <a:r>
              <a:rPr lang="en-US" sz="4800" spc="44">
                <a:solidFill>
                  <a:srgbClr val="231F20"/>
                </a:solidFill>
                <a:latin typeface="Times New Roman"/>
              </a:rPr>
              <a:t>data_type array_name[array_size];</a:t>
            </a:r>
          </a:p>
          <a:p>
            <a:pPr marL="868680" lvl="1" indent="-434340" algn="l">
              <a:lnSpc>
                <a:spcPts val="5184"/>
              </a:lnSpc>
            </a:pPr>
            <a:r>
              <a:rPr lang="en-US" sz="4800" spc="44">
                <a:solidFill>
                  <a:srgbClr val="231F20"/>
                </a:solidFill>
                <a:latin typeface="Times New Roman"/>
              </a:rPr>
              <a:t>Eg:     int numbers[5];</a:t>
            </a:r>
          </a:p>
          <a:p>
            <a:pPr algn="l">
              <a:lnSpc>
                <a:spcPts val="5184"/>
              </a:lnSpc>
            </a:pPr>
            <a:r>
              <a:rPr lang="en-US" sz="4800" spc="43">
                <a:solidFill>
                  <a:srgbClr val="231F20"/>
                </a:solidFill>
                <a:latin typeface="Times New Roman"/>
              </a:rPr>
              <a:t>          char characters[10];</a:t>
            </a:r>
          </a:p>
          <a:p>
            <a:pPr marL="868680" lvl="1" indent="-434340" algn="l">
              <a:lnSpc>
                <a:spcPts val="5184"/>
              </a:lnSpc>
            </a:pPr>
            <a:endParaRPr lang="en-US" sz="4800" spc="43">
              <a:solidFill>
                <a:srgbClr val="231F20"/>
              </a:solidFill>
              <a:latin typeface="Times New Roman"/>
            </a:endParaRPr>
          </a:p>
          <a:p>
            <a:pPr algn="l">
              <a:lnSpc>
                <a:spcPts val="5184"/>
              </a:lnSpc>
            </a:pPr>
            <a:r>
              <a:rPr lang="en-US" sz="4800" spc="44">
                <a:solidFill>
                  <a:srgbClr val="000000"/>
                </a:solidFill>
                <a:latin typeface="Times New Roman Bold"/>
              </a:rPr>
              <a:t>Initialization of an array :</a:t>
            </a:r>
          </a:p>
          <a:p>
            <a:pPr algn="l">
              <a:lnSpc>
                <a:spcPts val="5184"/>
              </a:lnSpc>
            </a:pPr>
            <a:r>
              <a:rPr lang="en-US" sz="4800" spc="44">
                <a:solidFill>
                  <a:srgbClr val="231F20"/>
                </a:solidFill>
                <a:latin typeface="Times New Roman"/>
              </a:rPr>
              <a:t>data_type array_name[array_size] = {value1, value2, ..., valueN};</a:t>
            </a:r>
          </a:p>
          <a:p>
            <a:pPr algn="l">
              <a:lnSpc>
                <a:spcPts val="5184"/>
              </a:lnSpc>
            </a:pPr>
            <a:r>
              <a:rPr lang="en-US" sz="4800" spc="43">
                <a:solidFill>
                  <a:srgbClr val="231F20"/>
                </a:solidFill>
                <a:latin typeface="Times New Roman"/>
              </a:rPr>
              <a:t>Eg:       int numbers[] = {1, 2, 3, 4, 5};</a:t>
            </a:r>
          </a:p>
          <a:p>
            <a:pPr marL="868680" lvl="1" indent="-434340" algn="l">
              <a:lnSpc>
                <a:spcPts val="5184"/>
              </a:lnSpc>
            </a:pPr>
            <a:endParaRPr lang="en-US" sz="4800" spc="43">
              <a:solidFill>
                <a:srgbClr val="231F20"/>
              </a:solidFill>
              <a:latin typeface="Times New Roman"/>
            </a:endParaRPr>
          </a:p>
          <a:p>
            <a:pPr algn="l">
              <a:lnSpc>
                <a:spcPts val="5184"/>
              </a:lnSpc>
            </a:pPr>
            <a:r>
              <a:rPr lang="en-US" sz="4800" spc="44">
                <a:solidFill>
                  <a:srgbClr val="231F20"/>
                </a:solidFill>
                <a:latin typeface="Times New Roman Bold"/>
              </a:rPr>
              <a:t>Accessing an array :</a:t>
            </a:r>
          </a:p>
          <a:p>
            <a:pPr algn="l">
              <a:lnSpc>
                <a:spcPts val="5184"/>
              </a:lnSpc>
            </a:pPr>
            <a:r>
              <a:rPr lang="en-US" sz="4800" spc="44">
                <a:solidFill>
                  <a:srgbClr val="231F20"/>
                </a:solidFill>
                <a:latin typeface="Times New Roman"/>
              </a:rPr>
              <a:t>array_name[index]</a:t>
            </a:r>
          </a:p>
          <a:p>
            <a:pPr marL="868680" lvl="1" indent="-434340" algn="l">
              <a:lnSpc>
                <a:spcPts val="5184"/>
              </a:lnSpc>
            </a:pPr>
            <a:endParaRPr lang="en-US" sz="4800" spc="44">
              <a:solidFill>
                <a:srgbClr val="231F20"/>
              </a:solidFill>
              <a:latin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44156" y="618267"/>
            <a:ext cx="15590520" cy="768477"/>
          </a:xfrm>
          <a:prstGeom prst="rect">
            <a:avLst/>
          </a:prstGeom>
        </p:spPr>
        <p:txBody>
          <a:bodyPr lIns="0" tIns="0" rIns="0" bIns="0" rtlCol="0" anchor="t">
            <a:spAutoFit/>
          </a:bodyPr>
          <a:lstStyle/>
          <a:p>
            <a:pPr algn="l">
              <a:lnSpc>
                <a:spcPts val="5184"/>
              </a:lnSpc>
            </a:pPr>
            <a:r>
              <a:rPr lang="en-US" sz="4800" spc="-29">
                <a:solidFill>
                  <a:srgbClr val="000000"/>
                </a:solidFill>
                <a:latin typeface="Times New Roman Bold"/>
              </a:rPr>
              <a:t>At compile time initialization </a:t>
            </a:r>
            <a:r>
              <a:rPr lang="en-US" sz="4800" spc="-29">
                <a:solidFill>
                  <a:srgbClr val="000000"/>
                </a:solidFill>
                <a:latin typeface="Times New Roman Light"/>
              </a:rPr>
              <a:t>:</a:t>
            </a:r>
          </a:p>
        </p:txBody>
      </p:sp>
      <p:sp>
        <p:nvSpPr>
          <p:cNvPr id="3" name="TextBox 3"/>
          <p:cNvSpPr txBox="1"/>
          <p:nvPr/>
        </p:nvSpPr>
        <p:spPr>
          <a:xfrm>
            <a:off x="1348740" y="1832361"/>
            <a:ext cx="15590520" cy="6284290"/>
          </a:xfrm>
          <a:prstGeom prst="rect">
            <a:avLst/>
          </a:prstGeom>
        </p:spPr>
        <p:txBody>
          <a:bodyPr lIns="0" tIns="0" rIns="0" bIns="0" rtlCol="0" anchor="t">
            <a:spAutoFit/>
          </a:bodyPr>
          <a:lstStyle/>
          <a:p>
            <a:pPr algn="l">
              <a:lnSpc>
                <a:spcPts val="4082"/>
              </a:lnSpc>
            </a:pPr>
            <a:r>
              <a:rPr lang="en-US" sz="4200" spc="37">
                <a:solidFill>
                  <a:srgbClr val="000000"/>
                </a:solidFill>
                <a:latin typeface="Times New Roman"/>
              </a:rPr>
              <a:t>We can initialize the elements of arrays in the same way as the ordinary variables when they are declared. The general form of initialization of array is</a:t>
            </a:r>
          </a:p>
          <a:p>
            <a:pPr algn="l">
              <a:lnSpc>
                <a:spcPts val="4082"/>
              </a:lnSpc>
            </a:pPr>
            <a:endParaRPr lang="en-US" sz="4200" spc="37">
              <a:solidFill>
                <a:srgbClr val="000000"/>
              </a:solidFill>
              <a:latin typeface="Times New Roman"/>
            </a:endParaRPr>
          </a:p>
          <a:p>
            <a:pPr algn="l">
              <a:lnSpc>
                <a:spcPts val="4082"/>
              </a:lnSpc>
            </a:pPr>
            <a:r>
              <a:rPr lang="en-US" sz="4200" spc="39">
                <a:solidFill>
                  <a:srgbClr val="000000"/>
                </a:solidFill>
                <a:latin typeface="Times New Roman"/>
              </a:rPr>
              <a:t>Data type array name [size]={list of values};</a:t>
            </a:r>
          </a:p>
          <a:p>
            <a:pPr algn="l">
              <a:lnSpc>
                <a:spcPts val="4082"/>
              </a:lnSpc>
            </a:pPr>
            <a:r>
              <a:rPr lang="en-US" sz="4200" spc="39">
                <a:solidFill>
                  <a:srgbClr val="000000"/>
                </a:solidFill>
                <a:latin typeface="Times New Roman"/>
              </a:rPr>
              <a:t>           eg:   int number[5]={10, 18,99,77,66};</a:t>
            </a:r>
          </a:p>
          <a:p>
            <a:pPr algn="l">
              <a:lnSpc>
                <a:spcPts val="4082"/>
              </a:lnSpc>
            </a:pPr>
            <a:endParaRPr lang="en-US" sz="4200" spc="39">
              <a:solidFill>
                <a:srgbClr val="000000"/>
              </a:solidFill>
              <a:latin typeface="Times New Roman"/>
            </a:endParaRPr>
          </a:p>
          <a:p>
            <a:pPr algn="l">
              <a:lnSpc>
                <a:spcPts val="4082"/>
              </a:lnSpc>
            </a:pPr>
            <a:r>
              <a:rPr lang="en-US" sz="4200" spc="39">
                <a:solidFill>
                  <a:srgbClr val="000000"/>
                </a:solidFill>
                <a:latin typeface="Times New Roman"/>
              </a:rPr>
              <a:t>We can initialize values to the array elements like this also.</a:t>
            </a:r>
          </a:p>
          <a:p>
            <a:pPr algn="l">
              <a:lnSpc>
                <a:spcPts val="4082"/>
              </a:lnSpc>
            </a:pPr>
            <a:r>
              <a:rPr lang="en-US" sz="4200" spc="39">
                <a:solidFill>
                  <a:srgbClr val="000000"/>
                </a:solidFill>
                <a:latin typeface="Times New Roman"/>
              </a:rPr>
              <a:t>          int number[3];</a:t>
            </a:r>
          </a:p>
          <a:p>
            <a:pPr algn="l">
              <a:lnSpc>
                <a:spcPts val="4082"/>
              </a:lnSpc>
            </a:pPr>
            <a:r>
              <a:rPr lang="en-US" sz="4200" spc="39">
                <a:solidFill>
                  <a:srgbClr val="000000"/>
                </a:solidFill>
                <a:latin typeface="Times New Roman"/>
              </a:rPr>
              <a:t>          number[0]=40;</a:t>
            </a:r>
          </a:p>
          <a:p>
            <a:pPr algn="l">
              <a:lnSpc>
                <a:spcPts val="4082"/>
              </a:lnSpc>
            </a:pPr>
            <a:r>
              <a:rPr lang="en-US" sz="4200" spc="39">
                <a:solidFill>
                  <a:srgbClr val="000000"/>
                </a:solidFill>
                <a:latin typeface="Times New Roman"/>
              </a:rPr>
              <a:t>          number[1]=50;</a:t>
            </a:r>
          </a:p>
          <a:p>
            <a:pPr algn="l">
              <a:lnSpc>
                <a:spcPts val="4082"/>
              </a:lnSpc>
            </a:pPr>
            <a:r>
              <a:rPr lang="en-US" sz="4200" spc="39">
                <a:solidFill>
                  <a:srgbClr val="000000"/>
                </a:solidFill>
                <a:latin typeface="Times New Roman"/>
              </a:rPr>
              <a:t>          number[2]=60;</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2558" y="990600"/>
            <a:ext cx="15590520" cy="768477"/>
          </a:xfrm>
          <a:prstGeom prst="rect">
            <a:avLst/>
          </a:prstGeom>
        </p:spPr>
        <p:txBody>
          <a:bodyPr lIns="0" tIns="0" rIns="0" bIns="0" rtlCol="0" anchor="t">
            <a:spAutoFit/>
          </a:bodyPr>
          <a:lstStyle/>
          <a:p>
            <a:pPr algn="l">
              <a:lnSpc>
                <a:spcPts val="5184"/>
              </a:lnSpc>
            </a:pPr>
            <a:r>
              <a:rPr lang="en-US" sz="4800" spc="-29" dirty="0">
                <a:solidFill>
                  <a:srgbClr val="000000"/>
                </a:solidFill>
                <a:latin typeface="Times New Roman Bold"/>
              </a:rPr>
              <a:t>At run time initialization </a:t>
            </a:r>
            <a:r>
              <a:rPr lang="en-US" sz="4800" spc="-29" dirty="0">
                <a:solidFill>
                  <a:srgbClr val="000000"/>
                </a:solidFill>
                <a:latin typeface="Times New Roman Light"/>
              </a:rPr>
              <a:t>:</a:t>
            </a:r>
          </a:p>
        </p:txBody>
      </p:sp>
      <p:sp>
        <p:nvSpPr>
          <p:cNvPr id="3" name="TextBox 3"/>
          <p:cNvSpPr txBox="1"/>
          <p:nvPr/>
        </p:nvSpPr>
        <p:spPr>
          <a:xfrm>
            <a:off x="792558" y="2395413"/>
            <a:ext cx="16915161" cy="6308321"/>
          </a:xfrm>
          <a:prstGeom prst="rect">
            <a:avLst/>
          </a:prstGeom>
        </p:spPr>
        <p:txBody>
          <a:bodyPr lIns="0" tIns="0" rIns="0" bIns="0" rtlCol="0" anchor="t">
            <a:spAutoFit/>
          </a:bodyPr>
          <a:lstStyle/>
          <a:p>
            <a:pPr algn="l">
              <a:lnSpc>
                <a:spcPts val="4921"/>
              </a:lnSpc>
            </a:pPr>
            <a:r>
              <a:rPr lang="en-US" sz="4556" spc="41">
                <a:solidFill>
                  <a:srgbClr val="000000"/>
                </a:solidFill>
                <a:latin typeface="Times New Roman"/>
              </a:rPr>
              <a:t>An array can be explicitly initialized at run time. This approach is usually applied for initializing large arrays. To read elements to an array, looping statement is used to change the  index of the element, since all the elements will differ by its index only.</a:t>
            </a:r>
          </a:p>
          <a:p>
            <a:pPr algn="l">
              <a:lnSpc>
                <a:spcPts val="4921"/>
              </a:lnSpc>
            </a:pPr>
            <a:endParaRPr lang="en-US" sz="4556" spc="41">
              <a:solidFill>
                <a:srgbClr val="000000"/>
              </a:solidFill>
              <a:latin typeface="Times New Roman"/>
            </a:endParaRPr>
          </a:p>
          <a:p>
            <a:pPr algn="l">
              <a:lnSpc>
                <a:spcPts val="4921"/>
              </a:lnSpc>
            </a:pPr>
            <a:r>
              <a:rPr lang="en-US" sz="4556" spc="42">
                <a:solidFill>
                  <a:srgbClr val="000000"/>
                </a:solidFill>
                <a:latin typeface="Times New Roman"/>
              </a:rPr>
              <a:t>Ex:           int ages[10], in;</a:t>
            </a:r>
          </a:p>
          <a:p>
            <a:pPr algn="l">
              <a:lnSpc>
                <a:spcPts val="4921"/>
              </a:lnSpc>
            </a:pPr>
            <a:r>
              <a:rPr lang="en-US" sz="4556" spc="42">
                <a:solidFill>
                  <a:srgbClr val="000000"/>
                </a:solidFill>
                <a:latin typeface="Times New Roman"/>
              </a:rPr>
              <a:t>                  for(in=0;in&lt;10; in++)</a:t>
            </a:r>
          </a:p>
          <a:p>
            <a:pPr algn="l">
              <a:lnSpc>
                <a:spcPts val="4921"/>
              </a:lnSpc>
            </a:pPr>
            <a:r>
              <a:rPr lang="en-US" sz="4556" spc="42">
                <a:solidFill>
                  <a:srgbClr val="000000"/>
                </a:solidFill>
                <a:latin typeface="Times New Roman"/>
              </a:rPr>
              <a:t>                   {</a:t>
            </a:r>
          </a:p>
          <a:p>
            <a:pPr algn="l">
              <a:lnSpc>
                <a:spcPts val="4921"/>
              </a:lnSpc>
            </a:pPr>
            <a:r>
              <a:rPr lang="en-US" sz="4556" spc="42">
                <a:solidFill>
                  <a:srgbClr val="000000"/>
                </a:solidFill>
                <a:latin typeface="Times New Roman"/>
              </a:rPr>
              <a:t>                      scanf(“%d”, &amp;ages[in]);</a:t>
            </a:r>
          </a:p>
          <a:p>
            <a:pPr algn="l">
              <a:lnSpc>
                <a:spcPts val="4921"/>
              </a:lnSpc>
            </a:pPr>
            <a:r>
              <a:rPr lang="en-US" sz="4556" spc="42">
                <a:solidFill>
                  <a:srgbClr val="000000"/>
                </a:solidFill>
                <a:latin typeface="Times New Roman"/>
              </a:rPr>
              <a:t>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625412"/>
            <a:ext cx="15590520" cy="666849"/>
          </a:xfrm>
          <a:prstGeom prst="rect">
            <a:avLst/>
          </a:prstGeom>
        </p:spPr>
        <p:txBody>
          <a:bodyPr lIns="0" tIns="0" rIns="0" bIns="0" rtlCol="0" anchor="t">
            <a:spAutoFit/>
          </a:bodyPr>
          <a:lstStyle/>
          <a:p>
            <a:pPr algn="l">
              <a:lnSpc>
                <a:spcPts val="5184"/>
              </a:lnSpc>
            </a:pPr>
            <a:r>
              <a:rPr lang="en-US" sz="4800" spc="-29" dirty="0">
                <a:solidFill>
                  <a:srgbClr val="000000"/>
                </a:solidFill>
                <a:latin typeface="Times New Roman Bold"/>
              </a:rPr>
              <a:t>Length of array :</a:t>
            </a:r>
          </a:p>
        </p:txBody>
      </p:sp>
      <p:sp>
        <p:nvSpPr>
          <p:cNvPr id="3" name="TextBox 3"/>
          <p:cNvSpPr txBox="1"/>
          <p:nvPr/>
        </p:nvSpPr>
        <p:spPr>
          <a:xfrm>
            <a:off x="1348740" y="1662363"/>
            <a:ext cx="15590520" cy="7987665"/>
          </a:xfrm>
          <a:prstGeom prst="rect">
            <a:avLst/>
          </a:prstGeom>
        </p:spPr>
        <p:txBody>
          <a:bodyPr lIns="0" tIns="0" rIns="0" bIns="0" rtlCol="0" anchor="t">
            <a:spAutoFit/>
          </a:bodyPr>
          <a:lstStyle/>
          <a:p>
            <a:pPr algn="l">
              <a:lnSpc>
                <a:spcPts val="6240"/>
              </a:lnSpc>
            </a:pPr>
            <a:r>
              <a:rPr lang="en-US" sz="4800">
                <a:solidFill>
                  <a:srgbClr val="000000"/>
                </a:solidFill>
                <a:latin typeface="Times New Roman"/>
              </a:rPr>
              <a:t>The sizeof operator is a compile-time unary operator that calculates the size of the variable and datatypes. The sizeof operator is primarily used for dynamic memory allocation but it can also be used to find the length of the array.</a:t>
            </a:r>
          </a:p>
          <a:p>
            <a:pPr algn="l">
              <a:lnSpc>
                <a:spcPts val="6240"/>
              </a:lnSpc>
            </a:pPr>
            <a:endParaRPr lang="en-US" sz="4800">
              <a:solidFill>
                <a:srgbClr val="000000"/>
              </a:solidFill>
              <a:latin typeface="Times New Roman"/>
            </a:endParaRPr>
          </a:p>
          <a:p>
            <a:pPr algn="l">
              <a:lnSpc>
                <a:spcPts val="6240"/>
              </a:lnSpc>
            </a:pPr>
            <a:r>
              <a:rPr lang="en-US" sz="4800">
                <a:solidFill>
                  <a:srgbClr val="000000"/>
                </a:solidFill>
                <a:latin typeface="Times New Roman Bold"/>
              </a:rPr>
              <a:t>Sizeof(Array_name):</a:t>
            </a:r>
            <a:r>
              <a:rPr lang="en-US" sz="4800">
                <a:solidFill>
                  <a:srgbClr val="000000"/>
                </a:solidFill>
                <a:latin typeface="Times New Roman"/>
              </a:rPr>
              <a:t> It is an operator that returns the sixe of the entire array in bytes.</a:t>
            </a:r>
          </a:p>
          <a:p>
            <a:pPr algn="l">
              <a:lnSpc>
                <a:spcPts val="6240"/>
              </a:lnSpc>
            </a:pPr>
            <a:endParaRPr lang="en-US" sz="4800">
              <a:solidFill>
                <a:srgbClr val="000000"/>
              </a:solidFill>
              <a:latin typeface="Times New Roman"/>
            </a:endParaRPr>
          </a:p>
          <a:p>
            <a:pPr algn="l">
              <a:lnSpc>
                <a:spcPts val="6240"/>
              </a:lnSpc>
            </a:pPr>
            <a:r>
              <a:rPr lang="en-US" sz="4800">
                <a:solidFill>
                  <a:srgbClr val="000000"/>
                </a:solidFill>
                <a:latin typeface="Times New Roman Bold"/>
              </a:rPr>
              <a:t>sizeof(Array_name[index]):</a:t>
            </a:r>
            <a:r>
              <a:rPr lang="en-US" sz="4800">
                <a:solidFill>
                  <a:srgbClr val="000000"/>
                </a:solidFill>
                <a:latin typeface="Times New Roman"/>
              </a:rPr>
              <a:t> It returns the size of a single element in the array in bytes.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981980"/>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Basic Problems</a:t>
            </a:r>
          </a:p>
        </p:txBody>
      </p:sp>
      <p:sp>
        <p:nvSpPr>
          <p:cNvPr id="3" name="TextBox 3"/>
          <p:cNvSpPr txBox="1"/>
          <p:nvPr/>
        </p:nvSpPr>
        <p:spPr>
          <a:xfrm>
            <a:off x="1348740" y="2746058"/>
            <a:ext cx="15590520" cy="5245608"/>
          </a:xfrm>
          <a:prstGeom prst="rect">
            <a:avLst/>
          </a:prstGeom>
        </p:spPr>
        <p:txBody>
          <a:bodyPr lIns="0" tIns="0" rIns="0" bIns="0" rtlCol="0" anchor="t">
            <a:spAutoFit/>
          </a:bodyPr>
          <a:lstStyle/>
          <a:p>
            <a:pPr marL="760095" lvl="1" indent="-380048" algn="l">
              <a:lnSpc>
                <a:spcPts val="4536"/>
              </a:lnSpc>
              <a:buFont typeface="Arial"/>
              <a:buChar char="•"/>
            </a:pPr>
            <a:r>
              <a:rPr lang="en-US" sz="4200" spc="39">
                <a:solidFill>
                  <a:srgbClr val="000000"/>
                </a:solidFill>
                <a:latin typeface="Times New Roman"/>
              </a:rPr>
              <a:t>Index &amp; printing specific elements of an Array - </a:t>
            </a:r>
            <a:r>
              <a:rPr lang="en-US" sz="4200" u="sng" spc="39">
                <a:solidFill>
                  <a:srgbClr val="0563C1"/>
                </a:solidFill>
                <a:latin typeface="Times New Roman"/>
                <a:hlinkClick r:id="rId2" tooltip="http://tinyurl.com/3p2zecv5"/>
              </a:rPr>
              <a:t>http://tinyurl.com/3p2zecv5</a:t>
            </a:r>
          </a:p>
          <a:p>
            <a:pPr marL="760095" lvl="1" indent="-380048" algn="l">
              <a:lnSpc>
                <a:spcPts val="4536"/>
              </a:lnSpc>
              <a:buFont typeface="Arial"/>
              <a:buChar char="•"/>
            </a:pPr>
            <a:r>
              <a:rPr lang="en-US" sz="4200" spc="39">
                <a:solidFill>
                  <a:srgbClr val="000000"/>
                </a:solidFill>
                <a:latin typeface="Times New Roman"/>
              </a:rPr>
              <a:t>Displaying the count of elements - </a:t>
            </a:r>
            <a:r>
              <a:rPr lang="en-US" sz="4200" u="sng" spc="39">
                <a:solidFill>
                  <a:srgbClr val="0563C1"/>
                </a:solidFill>
                <a:latin typeface="Times New Roman"/>
                <a:hlinkClick r:id="rId3" tooltip="http://tinyurl.com/pkwn2rex"/>
              </a:rPr>
              <a:t>http://tinyurl.com/pkwn2rex</a:t>
            </a:r>
          </a:p>
          <a:p>
            <a:pPr marL="760095" lvl="1" indent="-380048" algn="l">
              <a:lnSpc>
                <a:spcPts val="4536"/>
              </a:lnSpc>
              <a:buFont typeface="Arial"/>
              <a:buChar char="•"/>
            </a:pPr>
            <a:r>
              <a:rPr lang="en-US" sz="4200" spc="39">
                <a:solidFill>
                  <a:srgbClr val="000000"/>
                </a:solidFill>
                <a:latin typeface="Times New Roman"/>
              </a:rPr>
              <a:t>Changing the elements of an Array- </a:t>
            </a:r>
            <a:r>
              <a:rPr lang="en-US" sz="4200" u="sng" spc="39">
                <a:solidFill>
                  <a:srgbClr val="0563C1"/>
                </a:solidFill>
                <a:latin typeface="Times New Roman"/>
                <a:hlinkClick r:id="rId4" tooltip="http://tinyurl.com/44jm8cbn"/>
              </a:rPr>
              <a:t>http://tinyurl.com/44jm8cbn</a:t>
            </a:r>
          </a:p>
          <a:p>
            <a:pPr marL="760095" lvl="1" indent="-380048" algn="l">
              <a:lnSpc>
                <a:spcPts val="4536"/>
              </a:lnSpc>
              <a:buFont typeface="Arial"/>
              <a:buChar char="•"/>
            </a:pPr>
            <a:r>
              <a:rPr lang="en-US" sz="4200" spc="39">
                <a:solidFill>
                  <a:srgbClr val="000000"/>
                </a:solidFill>
                <a:latin typeface="Times New Roman"/>
              </a:rPr>
              <a:t>Descending Order of elements - </a:t>
            </a:r>
            <a:r>
              <a:rPr lang="en-US" sz="4200" u="sng" spc="39">
                <a:solidFill>
                  <a:srgbClr val="0563C1"/>
                </a:solidFill>
                <a:latin typeface="Times New Roman"/>
                <a:hlinkClick r:id="rId5" tooltip="http://tinyurl.com/5n7f8774"/>
              </a:rPr>
              <a:t>http://tinyurl.com/5n7f8774</a:t>
            </a:r>
          </a:p>
          <a:p>
            <a:pPr marL="760095" lvl="1" indent="-380048" algn="l">
              <a:lnSpc>
                <a:spcPts val="4536"/>
              </a:lnSpc>
              <a:buFont typeface="Arial"/>
              <a:buChar char="•"/>
            </a:pPr>
            <a:r>
              <a:rPr lang="en-US" sz="4200" spc="39">
                <a:solidFill>
                  <a:srgbClr val="000000"/>
                </a:solidFill>
                <a:latin typeface="Times New Roman"/>
              </a:rPr>
              <a:t>Count positive and non-zero elements - </a:t>
            </a:r>
            <a:r>
              <a:rPr lang="en-US" sz="4200" u="sng" spc="39">
                <a:solidFill>
                  <a:srgbClr val="0563C1"/>
                </a:solidFill>
                <a:latin typeface="Times New Roman"/>
                <a:hlinkClick r:id="rId6" tooltip="http://tinyurl.com/w6dw8wvd"/>
              </a:rPr>
              <a:t>http://tinyurl.com/w6dw8wvd</a:t>
            </a:r>
          </a:p>
          <a:p>
            <a:pPr marL="760095" lvl="1" indent="-380048" algn="l">
              <a:lnSpc>
                <a:spcPts val="4536"/>
              </a:lnSpc>
            </a:pPr>
            <a:endParaRPr lang="en-US" sz="4200" u="sng" spc="39">
              <a:solidFill>
                <a:srgbClr val="0563C1"/>
              </a:solidFill>
              <a:latin typeface="Times New Roman"/>
              <a:hlinkClick r:id="rId6" tooltip="http://tinyurl.com/w6dw8wv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7769" y="468820"/>
            <a:ext cx="15590520" cy="910506"/>
          </a:xfrm>
          <a:prstGeom prst="rect">
            <a:avLst/>
          </a:prstGeom>
        </p:spPr>
        <p:txBody>
          <a:bodyPr lIns="0" tIns="0" rIns="0" bIns="0" rtlCol="0" anchor="t">
            <a:spAutoFit/>
          </a:bodyPr>
          <a:lstStyle/>
          <a:p>
            <a:pPr algn="l">
              <a:lnSpc>
                <a:spcPts val="7128"/>
              </a:lnSpc>
            </a:pPr>
            <a:r>
              <a:rPr lang="en-US" sz="6600" b="1" spc="-40" dirty="0">
                <a:solidFill>
                  <a:srgbClr val="000000"/>
                </a:solidFill>
                <a:latin typeface="Times New Roman Light"/>
              </a:rPr>
              <a:t>Traversing the elements of an array</a:t>
            </a:r>
          </a:p>
        </p:txBody>
      </p:sp>
      <p:sp>
        <p:nvSpPr>
          <p:cNvPr id="3" name="TextBox 3"/>
          <p:cNvSpPr txBox="1"/>
          <p:nvPr/>
        </p:nvSpPr>
        <p:spPr>
          <a:xfrm>
            <a:off x="571382" y="1839087"/>
            <a:ext cx="17145236" cy="8447913"/>
          </a:xfrm>
          <a:prstGeom prst="rect">
            <a:avLst/>
          </a:prstGeom>
        </p:spPr>
        <p:txBody>
          <a:bodyPr lIns="0" tIns="0" rIns="0" bIns="0" rtlCol="0" anchor="t">
            <a:spAutoFit/>
          </a:bodyPr>
          <a:lstStyle/>
          <a:p>
            <a:pPr algn="l">
              <a:lnSpc>
                <a:spcPts val="3455"/>
              </a:lnSpc>
            </a:pPr>
            <a:r>
              <a:rPr lang="en-US" sz="3999" spc="37" dirty="0">
                <a:solidFill>
                  <a:srgbClr val="000000"/>
                </a:solidFill>
                <a:latin typeface="Times New Roman"/>
              </a:rPr>
              <a:t>#include &lt;stdio.h&gt;</a:t>
            </a:r>
          </a:p>
          <a:p>
            <a:pPr algn="l">
              <a:lnSpc>
                <a:spcPts val="3455"/>
              </a:lnSpc>
            </a:pPr>
            <a:r>
              <a:rPr lang="en-US" sz="3999" spc="37" dirty="0">
                <a:solidFill>
                  <a:srgbClr val="000000"/>
                </a:solidFill>
                <a:latin typeface="Times New Roman"/>
              </a:rPr>
              <a:t>int main() {</a:t>
            </a:r>
          </a:p>
          <a:p>
            <a:pPr algn="l">
              <a:lnSpc>
                <a:spcPts val="3455"/>
              </a:lnSpc>
            </a:pPr>
            <a:r>
              <a:rPr lang="en-US" sz="3999" spc="37" dirty="0">
                <a:solidFill>
                  <a:srgbClr val="000000"/>
                </a:solidFill>
                <a:latin typeface="Times New Roman"/>
              </a:rPr>
              <a:t>    int length;</a:t>
            </a:r>
          </a:p>
          <a:p>
            <a:pPr algn="l">
              <a:lnSpc>
                <a:spcPts val="3455"/>
              </a:lnSpc>
            </a:pPr>
            <a:r>
              <a:rPr lang="en-US" sz="3999" spc="37" dirty="0">
                <a:solidFill>
                  <a:srgbClr val="000000"/>
                </a:solidFill>
                <a:latin typeface="Times New Roman"/>
              </a:rPr>
              <a:t>    printf("Enter the length of the array: ");</a:t>
            </a:r>
          </a:p>
          <a:p>
            <a:pPr algn="l">
              <a:lnSpc>
                <a:spcPts val="3455"/>
              </a:lnSpc>
            </a:pPr>
            <a:r>
              <a:rPr lang="en-US" sz="3999" spc="37" dirty="0">
                <a:solidFill>
                  <a:srgbClr val="000000"/>
                </a:solidFill>
                <a:latin typeface="Times New Roman"/>
              </a:rPr>
              <a:t>    scanf("%d", &amp;length);             </a:t>
            </a:r>
            <a:r>
              <a:rPr lang="en-US" sz="3999" spc="37" dirty="0">
                <a:solidFill>
                  <a:srgbClr val="FF0000"/>
                </a:solidFill>
                <a:latin typeface="Times New Roman"/>
              </a:rPr>
              <a:t>// array length</a:t>
            </a:r>
          </a:p>
          <a:p>
            <a:pPr algn="l">
              <a:lnSpc>
                <a:spcPts val="3455"/>
              </a:lnSpc>
            </a:pPr>
            <a:r>
              <a:rPr lang="en-US" sz="3999" spc="37" dirty="0">
                <a:solidFill>
                  <a:srgbClr val="000000"/>
                </a:solidFill>
                <a:latin typeface="Times New Roman"/>
              </a:rPr>
              <a:t>    int </a:t>
            </a:r>
            <a:r>
              <a:rPr lang="en-US" sz="3999" spc="37" dirty="0" err="1">
                <a:solidFill>
                  <a:srgbClr val="000000"/>
                </a:solidFill>
                <a:latin typeface="Times New Roman"/>
              </a:rPr>
              <a:t>nums</a:t>
            </a:r>
            <a:r>
              <a:rPr lang="en-US" sz="3999" spc="37" dirty="0">
                <a:solidFill>
                  <a:srgbClr val="000000"/>
                </a:solidFill>
                <a:latin typeface="Times New Roman"/>
              </a:rPr>
              <a:t>[length];</a:t>
            </a:r>
          </a:p>
          <a:p>
            <a:pPr algn="l">
              <a:lnSpc>
                <a:spcPts val="3455"/>
              </a:lnSpc>
            </a:pPr>
            <a:r>
              <a:rPr lang="en-US" sz="3999" spc="37" dirty="0">
                <a:solidFill>
                  <a:srgbClr val="000000"/>
                </a:solidFill>
                <a:latin typeface="Times New Roman"/>
              </a:rPr>
              <a:t>    printf("Enter %d elements of the array:\n", length);</a:t>
            </a:r>
          </a:p>
          <a:p>
            <a:pPr algn="l">
              <a:lnSpc>
                <a:spcPts val="3455"/>
              </a:lnSpc>
            </a:pPr>
            <a:r>
              <a:rPr lang="en-US" sz="3999" spc="37" dirty="0">
                <a:solidFill>
                  <a:srgbClr val="000000"/>
                </a:solidFill>
                <a:latin typeface="Times New Roman"/>
              </a:rPr>
              <a:t>    for (int </a:t>
            </a:r>
            <a:r>
              <a:rPr lang="en-US" sz="3999" spc="37" dirty="0" err="1">
                <a:solidFill>
                  <a:srgbClr val="000000"/>
                </a:solidFill>
                <a:latin typeface="Times New Roman"/>
              </a:rPr>
              <a:t>i</a:t>
            </a:r>
            <a:r>
              <a:rPr lang="en-US" sz="3999" spc="37" dirty="0">
                <a:solidFill>
                  <a:srgbClr val="000000"/>
                </a:solidFill>
                <a:latin typeface="Times New Roman"/>
              </a:rPr>
              <a:t> = 0; </a:t>
            </a:r>
            <a:r>
              <a:rPr lang="en-US" sz="3999" spc="37" dirty="0" err="1">
                <a:solidFill>
                  <a:srgbClr val="000000"/>
                </a:solidFill>
                <a:latin typeface="Times New Roman"/>
              </a:rPr>
              <a:t>i</a:t>
            </a:r>
            <a:r>
              <a:rPr lang="en-US" sz="3999" spc="37" dirty="0">
                <a:solidFill>
                  <a:srgbClr val="000000"/>
                </a:solidFill>
                <a:latin typeface="Times New Roman"/>
              </a:rPr>
              <a:t> &lt; length; </a:t>
            </a:r>
            <a:r>
              <a:rPr lang="en-US" sz="3999" spc="37" dirty="0" err="1">
                <a:solidFill>
                  <a:srgbClr val="000000"/>
                </a:solidFill>
                <a:latin typeface="Times New Roman"/>
              </a:rPr>
              <a:t>i</a:t>
            </a:r>
            <a:r>
              <a:rPr lang="en-US" sz="3999" spc="37" dirty="0">
                <a:solidFill>
                  <a:srgbClr val="000000"/>
                </a:solidFill>
                <a:latin typeface="Times New Roman"/>
              </a:rPr>
              <a:t>++) {</a:t>
            </a:r>
          </a:p>
          <a:p>
            <a:pPr algn="l">
              <a:lnSpc>
                <a:spcPts val="3455"/>
              </a:lnSpc>
            </a:pPr>
            <a:r>
              <a:rPr lang="en-US" sz="3999" spc="37" dirty="0">
                <a:solidFill>
                  <a:srgbClr val="000000"/>
                </a:solidFill>
                <a:latin typeface="Times New Roman"/>
              </a:rPr>
              <a:t>        printf("Element %d: ", </a:t>
            </a:r>
            <a:r>
              <a:rPr lang="en-US" sz="3999" spc="37" dirty="0" err="1">
                <a:solidFill>
                  <a:srgbClr val="000000"/>
                </a:solidFill>
                <a:latin typeface="Times New Roman"/>
              </a:rPr>
              <a:t>i</a:t>
            </a:r>
            <a:r>
              <a:rPr lang="en-US" sz="3999" spc="37" dirty="0">
                <a:solidFill>
                  <a:srgbClr val="000000"/>
                </a:solidFill>
                <a:latin typeface="Times New Roman"/>
              </a:rPr>
              <a:t> + 1);             </a:t>
            </a:r>
            <a:r>
              <a:rPr lang="en-US" sz="3999" spc="37" dirty="0">
                <a:solidFill>
                  <a:srgbClr val="FF0000"/>
                </a:solidFill>
                <a:latin typeface="Times New Roman"/>
              </a:rPr>
              <a:t>//getting each element from the user</a:t>
            </a:r>
          </a:p>
          <a:p>
            <a:pPr algn="l">
              <a:lnSpc>
                <a:spcPts val="3455"/>
              </a:lnSpc>
            </a:pPr>
            <a:r>
              <a:rPr lang="en-US" sz="3999" spc="37" dirty="0">
                <a:solidFill>
                  <a:srgbClr val="000000"/>
                </a:solidFill>
                <a:latin typeface="Times New Roman"/>
              </a:rPr>
              <a:t>        scanf("%d", &amp;</a:t>
            </a:r>
            <a:r>
              <a:rPr lang="en-US" sz="3999" spc="37" dirty="0" err="1">
                <a:solidFill>
                  <a:srgbClr val="000000"/>
                </a:solidFill>
                <a:latin typeface="Times New Roman"/>
              </a:rPr>
              <a:t>nums</a:t>
            </a:r>
            <a:r>
              <a:rPr lang="en-US" sz="3999" spc="37" dirty="0">
                <a:solidFill>
                  <a:srgbClr val="000000"/>
                </a:solidFill>
                <a:latin typeface="Times New Roman"/>
              </a:rPr>
              <a:t>[</a:t>
            </a:r>
            <a:r>
              <a:rPr lang="en-US" sz="3999" spc="37" dirty="0" err="1">
                <a:solidFill>
                  <a:srgbClr val="000000"/>
                </a:solidFill>
                <a:latin typeface="Times New Roman"/>
              </a:rPr>
              <a:t>i</a:t>
            </a:r>
            <a:r>
              <a:rPr lang="en-US" sz="3999" spc="37" dirty="0">
                <a:solidFill>
                  <a:srgbClr val="000000"/>
                </a:solidFill>
                <a:latin typeface="Times New Roman"/>
              </a:rPr>
              <a:t>]);</a:t>
            </a:r>
          </a:p>
          <a:p>
            <a:pPr algn="l">
              <a:lnSpc>
                <a:spcPts val="3455"/>
              </a:lnSpc>
            </a:pPr>
            <a:r>
              <a:rPr lang="en-US" sz="3999" spc="37" dirty="0">
                <a:solidFill>
                  <a:srgbClr val="000000"/>
                </a:solidFill>
                <a:latin typeface="Times New Roman"/>
              </a:rPr>
              <a:t>    }</a:t>
            </a:r>
          </a:p>
          <a:p>
            <a:pPr algn="l">
              <a:lnSpc>
                <a:spcPts val="3455"/>
              </a:lnSpc>
            </a:pPr>
            <a:r>
              <a:rPr lang="en-US" sz="3999" spc="37" dirty="0">
                <a:solidFill>
                  <a:srgbClr val="000000"/>
                </a:solidFill>
                <a:latin typeface="Times New Roman"/>
              </a:rPr>
              <a:t>    printf("The elements of the array are: ");</a:t>
            </a:r>
          </a:p>
          <a:p>
            <a:pPr algn="l">
              <a:lnSpc>
                <a:spcPts val="3455"/>
              </a:lnSpc>
            </a:pPr>
            <a:r>
              <a:rPr lang="en-US" sz="3999" spc="37" dirty="0">
                <a:solidFill>
                  <a:srgbClr val="000000"/>
                </a:solidFill>
                <a:latin typeface="Times New Roman"/>
              </a:rPr>
              <a:t>    for (int </a:t>
            </a:r>
            <a:r>
              <a:rPr lang="en-US" sz="3999" spc="37" dirty="0" err="1">
                <a:solidFill>
                  <a:srgbClr val="000000"/>
                </a:solidFill>
                <a:latin typeface="Times New Roman"/>
              </a:rPr>
              <a:t>i</a:t>
            </a:r>
            <a:r>
              <a:rPr lang="en-US" sz="3999" spc="37" dirty="0">
                <a:solidFill>
                  <a:srgbClr val="000000"/>
                </a:solidFill>
                <a:latin typeface="Times New Roman"/>
              </a:rPr>
              <a:t> = 0; </a:t>
            </a:r>
            <a:r>
              <a:rPr lang="en-US" sz="3999" spc="37" dirty="0" err="1">
                <a:solidFill>
                  <a:srgbClr val="000000"/>
                </a:solidFill>
                <a:latin typeface="Times New Roman"/>
              </a:rPr>
              <a:t>i</a:t>
            </a:r>
            <a:r>
              <a:rPr lang="en-US" sz="3999" spc="37" dirty="0">
                <a:solidFill>
                  <a:srgbClr val="000000"/>
                </a:solidFill>
                <a:latin typeface="Times New Roman"/>
              </a:rPr>
              <a:t> &lt; length; </a:t>
            </a:r>
            <a:r>
              <a:rPr lang="en-US" sz="3999" spc="37" dirty="0" err="1">
                <a:solidFill>
                  <a:srgbClr val="000000"/>
                </a:solidFill>
                <a:latin typeface="Times New Roman"/>
              </a:rPr>
              <a:t>i</a:t>
            </a:r>
            <a:r>
              <a:rPr lang="en-US" sz="3999" spc="37" dirty="0">
                <a:solidFill>
                  <a:srgbClr val="000000"/>
                </a:solidFill>
                <a:latin typeface="Times New Roman"/>
              </a:rPr>
              <a:t>++) {</a:t>
            </a:r>
          </a:p>
          <a:p>
            <a:pPr algn="l">
              <a:lnSpc>
                <a:spcPts val="3455"/>
              </a:lnSpc>
            </a:pPr>
            <a:r>
              <a:rPr lang="en-US" sz="3999" spc="37" dirty="0">
                <a:solidFill>
                  <a:srgbClr val="000000"/>
                </a:solidFill>
                <a:latin typeface="Times New Roman"/>
              </a:rPr>
              <a:t>        printf("%d ", </a:t>
            </a:r>
            <a:r>
              <a:rPr lang="en-US" sz="3999" spc="37" dirty="0" err="1">
                <a:solidFill>
                  <a:srgbClr val="000000"/>
                </a:solidFill>
                <a:latin typeface="Times New Roman"/>
              </a:rPr>
              <a:t>nums</a:t>
            </a:r>
            <a:r>
              <a:rPr lang="en-US" sz="3999" spc="37" dirty="0">
                <a:solidFill>
                  <a:srgbClr val="000000"/>
                </a:solidFill>
                <a:latin typeface="Times New Roman"/>
              </a:rPr>
              <a:t>[</a:t>
            </a:r>
            <a:r>
              <a:rPr lang="en-US" sz="3999" spc="37" dirty="0" err="1">
                <a:solidFill>
                  <a:srgbClr val="000000"/>
                </a:solidFill>
                <a:latin typeface="Times New Roman"/>
              </a:rPr>
              <a:t>i</a:t>
            </a:r>
            <a:r>
              <a:rPr lang="en-US" sz="3999" spc="37" dirty="0">
                <a:solidFill>
                  <a:srgbClr val="000000"/>
                </a:solidFill>
                <a:latin typeface="Times New Roman"/>
              </a:rPr>
              <a:t>]);                               </a:t>
            </a:r>
            <a:r>
              <a:rPr lang="en-US" sz="3999" spc="37" dirty="0">
                <a:solidFill>
                  <a:srgbClr val="FF0000"/>
                </a:solidFill>
                <a:latin typeface="Times New Roman"/>
              </a:rPr>
              <a:t>//displaying the elements</a:t>
            </a:r>
          </a:p>
          <a:p>
            <a:pPr algn="l">
              <a:lnSpc>
                <a:spcPts val="3455"/>
              </a:lnSpc>
            </a:pPr>
            <a:r>
              <a:rPr lang="en-US" sz="3999" spc="37" dirty="0">
                <a:solidFill>
                  <a:srgbClr val="000000"/>
                </a:solidFill>
                <a:latin typeface="Times New Roman"/>
              </a:rPr>
              <a:t>    }</a:t>
            </a:r>
          </a:p>
          <a:p>
            <a:pPr algn="l">
              <a:lnSpc>
                <a:spcPts val="3455"/>
              </a:lnSpc>
            </a:pPr>
            <a:r>
              <a:rPr lang="en-US" sz="3999" spc="37" dirty="0">
                <a:solidFill>
                  <a:srgbClr val="000000"/>
                </a:solidFill>
                <a:latin typeface="Times New Roman"/>
              </a:rPr>
              <a:t>    printf("\n");</a:t>
            </a:r>
          </a:p>
          <a:p>
            <a:pPr algn="l">
              <a:lnSpc>
                <a:spcPts val="3455"/>
              </a:lnSpc>
            </a:pPr>
            <a:r>
              <a:rPr lang="en-US" sz="3999" spc="37" dirty="0">
                <a:solidFill>
                  <a:srgbClr val="000000"/>
                </a:solidFill>
                <a:latin typeface="Times New Roman"/>
              </a:rPr>
              <a:t>    return 0;</a:t>
            </a:r>
          </a:p>
          <a:p>
            <a:pPr algn="l">
              <a:lnSpc>
                <a:spcPts val="3455"/>
              </a:lnSpc>
            </a:pPr>
            <a:r>
              <a:rPr lang="en-US" sz="3999" spc="37" dirty="0">
                <a:solidFill>
                  <a:srgbClr val="000000"/>
                </a:solidFill>
                <a:latin typeface="Times New Roman"/>
              </a:rPr>
              <a:t>}</a:t>
            </a:r>
          </a:p>
          <a:p>
            <a:pPr algn="l">
              <a:lnSpc>
                <a:spcPts val="3455"/>
              </a:lnSpc>
            </a:pPr>
            <a:endParaRPr lang="en-US" sz="3999" spc="37" dirty="0">
              <a:solidFill>
                <a:srgbClr val="000000"/>
              </a:solidFill>
              <a:latin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3228" y="372650"/>
            <a:ext cx="14521479" cy="743793"/>
          </a:xfrm>
          <a:prstGeom prst="rect">
            <a:avLst/>
          </a:prstGeom>
        </p:spPr>
        <p:txBody>
          <a:bodyPr lIns="0" tIns="0" rIns="0" bIns="0" rtlCol="0" anchor="t">
            <a:spAutoFit/>
          </a:bodyPr>
          <a:lstStyle/>
          <a:p>
            <a:pPr algn="l">
              <a:lnSpc>
                <a:spcPts val="5832"/>
              </a:lnSpc>
            </a:pPr>
            <a:r>
              <a:rPr lang="en-US" sz="5400" b="1" spc="-32" dirty="0">
                <a:solidFill>
                  <a:srgbClr val="000000"/>
                </a:solidFill>
                <a:latin typeface="Times New Roman Light"/>
              </a:rPr>
              <a:t>Reverse of an array </a:t>
            </a:r>
            <a:r>
              <a:rPr lang="en-US" sz="5400" spc="-32" dirty="0">
                <a:solidFill>
                  <a:srgbClr val="000000"/>
                </a:solidFill>
                <a:latin typeface="Times New Roman Light"/>
              </a:rPr>
              <a:t>- </a:t>
            </a:r>
            <a:r>
              <a:rPr lang="en-US" sz="5400" u="sng" spc="-32" dirty="0">
                <a:solidFill>
                  <a:srgbClr val="0563C1"/>
                </a:solidFill>
                <a:latin typeface="Times New Roman Light"/>
                <a:hlinkClick r:id="rId2" tooltip="http://tinyurl.com/3tnam78h"/>
              </a:rPr>
              <a:t>http://tinyurl.com/3tnam78h</a:t>
            </a:r>
          </a:p>
        </p:txBody>
      </p:sp>
      <p:sp>
        <p:nvSpPr>
          <p:cNvPr id="3" name="TextBox 3"/>
          <p:cNvSpPr txBox="1"/>
          <p:nvPr/>
        </p:nvSpPr>
        <p:spPr>
          <a:xfrm>
            <a:off x="1028700" y="1388804"/>
            <a:ext cx="16393790" cy="9171813"/>
          </a:xfrm>
          <a:prstGeom prst="rect">
            <a:avLst/>
          </a:prstGeom>
        </p:spPr>
        <p:txBody>
          <a:bodyPr lIns="0" tIns="0" rIns="0" bIns="0" rtlCol="0" anchor="t">
            <a:spAutoFit/>
          </a:bodyPr>
          <a:lstStyle/>
          <a:p>
            <a:pPr algn="l">
              <a:lnSpc>
                <a:spcPts val="3995"/>
              </a:lnSpc>
            </a:pPr>
            <a:r>
              <a:rPr lang="en-US" sz="3699" spc="34" dirty="0">
                <a:solidFill>
                  <a:srgbClr val="000000"/>
                </a:solidFill>
                <a:latin typeface="Times New Roman"/>
              </a:rPr>
              <a:t>#include &lt;stdio.h&gt;</a:t>
            </a:r>
          </a:p>
          <a:p>
            <a:pPr algn="l">
              <a:lnSpc>
                <a:spcPts val="3995"/>
              </a:lnSpc>
            </a:pPr>
            <a:r>
              <a:rPr lang="en-US" sz="3699" spc="34" dirty="0">
                <a:solidFill>
                  <a:srgbClr val="000000"/>
                </a:solidFill>
                <a:latin typeface="Times New Roman"/>
              </a:rPr>
              <a:t>int main() {</a:t>
            </a:r>
          </a:p>
          <a:p>
            <a:pPr algn="l">
              <a:lnSpc>
                <a:spcPts val="3995"/>
              </a:lnSpc>
            </a:pPr>
            <a:r>
              <a:rPr lang="en-US" sz="3699" spc="34" dirty="0">
                <a:solidFill>
                  <a:srgbClr val="000000"/>
                </a:solidFill>
                <a:latin typeface="Times New Roman"/>
              </a:rPr>
              <a:t>    int length;</a:t>
            </a:r>
          </a:p>
          <a:p>
            <a:pPr algn="l">
              <a:lnSpc>
                <a:spcPts val="3995"/>
              </a:lnSpc>
            </a:pPr>
            <a:r>
              <a:rPr lang="en-US" sz="3699" spc="34" dirty="0">
                <a:solidFill>
                  <a:srgbClr val="000000"/>
                </a:solidFill>
                <a:latin typeface="Times New Roman"/>
              </a:rPr>
              <a:t>    printf("Enter the length of the array: ");</a:t>
            </a:r>
          </a:p>
          <a:p>
            <a:pPr algn="l">
              <a:lnSpc>
                <a:spcPts val="3995"/>
              </a:lnSpc>
            </a:pPr>
            <a:r>
              <a:rPr lang="en-US" sz="3699" spc="34" dirty="0">
                <a:solidFill>
                  <a:srgbClr val="000000"/>
                </a:solidFill>
                <a:latin typeface="Times New Roman"/>
              </a:rPr>
              <a:t>    scanf("%d", &amp;length);             </a:t>
            </a:r>
            <a:r>
              <a:rPr lang="en-US" sz="3699" spc="34" dirty="0">
                <a:solidFill>
                  <a:srgbClr val="FF0000"/>
                </a:solidFill>
                <a:latin typeface="Times New Roman"/>
              </a:rPr>
              <a:t>// array length</a:t>
            </a:r>
          </a:p>
          <a:p>
            <a:pPr algn="l">
              <a:lnSpc>
                <a:spcPts val="3995"/>
              </a:lnSpc>
            </a:pPr>
            <a:r>
              <a:rPr lang="en-US" sz="3699" spc="34" dirty="0">
                <a:solidFill>
                  <a:srgbClr val="000000"/>
                </a:solidFill>
                <a:latin typeface="Times New Roman"/>
              </a:rPr>
              <a:t>    int </a:t>
            </a:r>
            <a:r>
              <a:rPr lang="en-US" sz="3699" spc="34" dirty="0" err="1">
                <a:solidFill>
                  <a:srgbClr val="000000"/>
                </a:solidFill>
                <a:latin typeface="Times New Roman"/>
              </a:rPr>
              <a:t>nums</a:t>
            </a:r>
            <a:r>
              <a:rPr lang="en-US" sz="3699" spc="34" dirty="0">
                <a:solidFill>
                  <a:srgbClr val="000000"/>
                </a:solidFill>
                <a:latin typeface="Times New Roman"/>
              </a:rPr>
              <a:t>[length];</a:t>
            </a:r>
          </a:p>
          <a:p>
            <a:pPr algn="l">
              <a:lnSpc>
                <a:spcPts val="3995"/>
              </a:lnSpc>
            </a:pPr>
            <a:r>
              <a:rPr lang="en-US" sz="3699" spc="34" dirty="0">
                <a:solidFill>
                  <a:srgbClr val="000000"/>
                </a:solidFill>
                <a:latin typeface="Times New Roman"/>
              </a:rPr>
              <a:t>    printf("Enter %d elements of the array:\n", length);</a:t>
            </a:r>
          </a:p>
          <a:p>
            <a:pPr algn="l">
              <a:lnSpc>
                <a:spcPts val="3995"/>
              </a:lnSpc>
            </a:pPr>
            <a:r>
              <a:rPr lang="en-US" sz="3699" spc="34" dirty="0">
                <a:solidFill>
                  <a:srgbClr val="000000"/>
                </a:solidFill>
                <a:latin typeface="Times New Roman"/>
              </a:rPr>
              <a:t>    for (int </a:t>
            </a:r>
            <a:r>
              <a:rPr lang="en-US" sz="3699" spc="34" dirty="0" err="1">
                <a:solidFill>
                  <a:srgbClr val="000000"/>
                </a:solidFill>
                <a:latin typeface="Times New Roman"/>
              </a:rPr>
              <a:t>i</a:t>
            </a:r>
            <a:r>
              <a:rPr lang="en-US" sz="3699" spc="34" dirty="0">
                <a:solidFill>
                  <a:srgbClr val="000000"/>
                </a:solidFill>
                <a:latin typeface="Times New Roman"/>
              </a:rPr>
              <a:t> = 0; </a:t>
            </a:r>
            <a:r>
              <a:rPr lang="en-US" sz="3699" spc="34" dirty="0" err="1">
                <a:solidFill>
                  <a:srgbClr val="000000"/>
                </a:solidFill>
                <a:latin typeface="Times New Roman"/>
              </a:rPr>
              <a:t>i</a:t>
            </a:r>
            <a:r>
              <a:rPr lang="en-US" sz="3699" spc="34" dirty="0">
                <a:solidFill>
                  <a:srgbClr val="000000"/>
                </a:solidFill>
                <a:latin typeface="Times New Roman"/>
              </a:rPr>
              <a:t> &lt; length; </a:t>
            </a:r>
            <a:r>
              <a:rPr lang="en-US" sz="3699" spc="34" dirty="0" err="1">
                <a:solidFill>
                  <a:srgbClr val="000000"/>
                </a:solidFill>
                <a:latin typeface="Times New Roman"/>
              </a:rPr>
              <a:t>i</a:t>
            </a:r>
            <a:r>
              <a:rPr lang="en-US" sz="3699" spc="34" dirty="0">
                <a:solidFill>
                  <a:srgbClr val="000000"/>
                </a:solidFill>
                <a:latin typeface="Times New Roman"/>
              </a:rPr>
              <a:t>++) {</a:t>
            </a:r>
          </a:p>
          <a:p>
            <a:pPr algn="l">
              <a:lnSpc>
                <a:spcPts val="3995"/>
              </a:lnSpc>
            </a:pPr>
            <a:r>
              <a:rPr lang="en-US" sz="3699" spc="34" dirty="0">
                <a:solidFill>
                  <a:srgbClr val="000000"/>
                </a:solidFill>
                <a:latin typeface="Times New Roman"/>
              </a:rPr>
              <a:t>        printf("Element %d: ", </a:t>
            </a:r>
            <a:r>
              <a:rPr lang="en-US" sz="3699" spc="34" dirty="0" err="1">
                <a:solidFill>
                  <a:srgbClr val="000000"/>
                </a:solidFill>
                <a:latin typeface="Times New Roman"/>
              </a:rPr>
              <a:t>i</a:t>
            </a:r>
            <a:r>
              <a:rPr lang="en-US" sz="3699" spc="34" dirty="0">
                <a:solidFill>
                  <a:srgbClr val="000000"/>
                </a:solidFill>
                <a:latin typeface="Times New Roman"/>
              </a:rPr>
              <a:t> + 1);             </a:t>
            </a:r>
            <a:r>
              <a:rPr lang="en-US" sz="3699" spc="34" dirty="0">
                <a:solidFill>
                  <a:srgbClr val="FF0000"/>
                </a:solidFill>
                <a:latin typeface="Times New Roman"/>
              </a:rPr>
              <a:t>//getting each element from the user</a:t>
            </a:r>
          </a:p>
          <a:p>
            <a:pPr algn="l">
              <a:lnSpc>
                <a:spcPts val="3995"/>
              </a:lnSpc>
            </a:pPr>
            <a:r>
              <a:rPr lang="en-US" sz="3699" spc="34" dirty="0">
                <a:solidFill>
                  <a:srgbClr val="000000"/>
                </a:solidFill>
                <a:latin typeface="Times New Roman"/>
              </a:rPr>
              <a:t>        scanf("%d", &amp;</a:t>
            </a:r>
            <a:r>
              <a:rPr lang="en-US" sz="3699" spc="34" dirty="0" err="1">
                <a:solidFill>
                  <a:srgbClr val="000000"/>
                </a:solidFill>
                <a:latin typeface="Times New Roman"/>
              </a:rPr>
              <a:t>nums</a:t>
            </a:r>
            <a:r>
              <a:rPr lang="en-US" sz="3699" spc="34" dirty="0">
                <a:solidFill>
                  <a:srgbClr val="000000"/>
                </a:solidFill>
                <a:latin typeface="Times New Roman"/>
              </a:rPr>
              <a:t>[</a:t>
            </a:r>
            <a:r>
              <a:rPr lang="en-US" sz="3699" spc="34" dirty="0" err="1">
                <a:solidFill>
                  <a:srgbClr val="000000"/>
                </a:solidFill>
                <a:latin typeface="Times New Roman"/>
              </a:rPr>
              <a:t>i</a:t>
            </a:r>
            <a:r>
              <a:rPr lang="en-US" sz="3699" spc="34" dirty="0">
                <a:solidFill>
                  <a:srgbClr val="000000"/>
                </a:solidFill>
                <a:latin typeface="Times New Roman"/>
              </a:rPr>
              <a:t>]);</a:t>
            </a:r>
          </a:p>
          <a:p>
            <a:pPr algn="l">
              <a:lnSpc>
                <a:spcPts val="3995"/>
              </a:lnSpc>
            </a:pPr>
            <a:r>
              <a:rPr lang="en-US" sz="3699" spc="34" dirty="0">
                <a:solidFill>
                  <a:srgbClr val="000000"/>
                </a:solidFill>
                <a:latin typeface="Times New Roman"/>
              </a:rPr>
              <a:t>    }printf("The elements of the array are: ");</a:t>
            </a:r>
          </a:p>
          <a:p>
            <a:pPr algn="l">
              <a:lnSpc>
                <a:spcPts val="3995"/>
              </a:lnSpc>
            </a:pPr>
            <a:r>
              <a:rPr lang="en-US" sz="3699" spc="34" dirty="0">
                <a:solidFill>
                  <a:srgbClr val="000000"/>
                </a:solidFill>
                <a:latin typeface="Times New Roman"/>
              </a:rPr>
              <a:t>    for (int </a:t>
            </a:r>
            <a:r>
              <a:rPr lang="en-US" sz="3699" spc="34" dirty="0" err="1">
                <a:solidFill>
                  <a:srgbClr val="000000"/>
                </a:solidFill>
                <a:latin typeface="Times New Roman"/>
              </a:rPr>
              <a:t>i</a:t>
            </a:r>
            <a:r>
              <a:rPr lang="en-US" sz="3699" spc="34" dirty="0">
                <a:solidFill>
                  <a:srgbClr val="000000"/>
                </a:solidFill>
                <a:latin typeface="Times New Roman"/>
              </a:rPr>
              <a:t> = 0; </a:t>
            </a:r>
            <a:r>
              <a:rPr lang="en-US" sz="3699" spc="34" dirty="0" err="1">
                <a:solidFill>
                  <a:srgbClr val="000000"/>
                </a:solidFill>
                <a:latin typeface="Times New Roman"/>
              </a:rPr>
              <a:t>i</a:t>
            </a:r>
            <a:r>
              <a:rPr lang="en-US" sz="3699" spc="34" dirty="0">
                <a:solidFill>
                  <a:srgbClr val="000000"/>
                </a:solidFill>
                <a:latin typeface="Times New Roman"/>
              </a:rPr>
              <a:t> &lt; length; </a:t>
            </a:r>
            <a:r>
              <a:rPr lang="en-US" sz="3699" spc="34" dirty="0" err="1">
                <a:solidFill>
                  <a:srgbClr val="000000"/>
                </a:solidFill>
                <a:latin typeface="Times New Roman"/>
              </a:rPr>
              <a:t>i</a:t>
            </a:r>
            <a:r>
              <a:rPr lang="en-US" sz="3699" spc="34" dirty="0">
                <a:solidFill>
                  <a:srgbClr val="000000"/>
                </a:solidFill>
                <a:latin typeface="Times New Roman"/>
              </a:rPr>
              <a:t>++) {        </a:t>
            </a:r>
          </a:p>
          <a:p>
            <a:pPr algn="l">
              <a:lnSpc>
                <a:spcPts val="3995"/>
              </a:lnSpc>
            </a:pPr>
            <a:r>
              <a:rPr lang="en-US" sz="3699" spc="34" dirty="0">
                <a:solidFill>
                  <a:srgbClr val="000000"/>
                </a:solidFill>
                <a:latin typeface="Times New Roman"/>
              </a:rPr>
              <a:t>          printf("%d ", </a:t>
            </a:r>
            <a:r>
              <a:rPr lang="en-US" sz="3699" spc="34" dirty="0" err="1">
                <a:solidFill>
                  <a:srgbClr val="000000"/>
                </a:solidFill>
                <a:latin typeface="Times New Roman"/>
              </a:rPr>
              <a:t>nums</a:t>
            </a:r>
            <a:r>
              <a:rPr lang="en-US" sz="3699" spc="34" dirty="0">
                <a:solidFill>
                  <a:srgbClr val="000000"/>
                </a:solidFill>
                <a:latin typeface="Times New Roman"/>
              </a:rPr>
              <a:t>[</a:t>
            </a:r>
            <a:r>
              <a:rPr lang="en-US" sz="3699" spc="34" dirty="0" err="1">
                <a:solidFill>
                  <a:srgbClr val="000000"/>
                </a:solidFill>
                <a:latin typeface="Times New Roman"/>
              </a:rPr>
              <a:t>i</a:t>
            </a:r>
            <a:r>
              <a:rPr lang="en-US" sz="3699" spc="34" dirty="0">
                <a:solidFill>
                  <a:srgbClr val="000000"/>
                </a:solidFill>
                <a:latin typeface="Times New Roman"/>
              </a:rPr>
              <a:t>]);                               </a:t>
            </a:r>
            <a:r>
              <a:rPr lang="en-US" sz="3699" spc="34" dirty="0">
                <a:solidFill>
                  <a:srgbClr val="FF0000"/>
                </a:solidFill>
                <a:latin typeface="Times New Roman"/>
              </a:rPr>
              <a:t>//displaying the elements</a:t>
            </a:r>
          </a:p>
          <a:p>
            <a:pPr algn="l">
              <a:lnSpc>
                <a:spcPts val="3995"/>
              </a:lnSpc>
            </a:pPr>
            <a:r>
              <a:rPr lang="en-US" sz="3699" spc="34" dirty="0">
                <a:solidFill>
                  <a:srgbClr val="000000"/>
                </a:solidFill>
                <a:latin typeface="Times New Roman"/>
              </a:rPr>
              <a:t>    }</a:t>
            </a:r>
          </a:p>
          <a:p>
            <a:pPr algn="l">
              <a:lnSpc>
                <a:spcPts val="3995"/>
              </a:lnSpc>
            </a:pPr>
            <a:r>
              <a:rPr lang="en-US" sz="3699" spc="34" dirty="0">
                <a:solidFill>
                  <a:srgbClr val="000000"/>
                </a:solidFill>
                <a:latin typeface="Times New Roman"/>
              </a:rPr>
              <a:t>    printf("\n");</a:t>
            </a:r>
          </a:p>
          <a:p>
            <a:pPr algn="l">
              <a:lnSpc>
                <a:spcPts val="3995"/>
              </a:lnSpc>
            </a:pPr>
            <a:r>
              <a:rPr lang="en-US" sz="3699" spc="34" dirty="0">
                <a:solidFill>
                  <a:srgbClr val="000000"/>
                </a:solidFill>
                <a:latin typeface="Times New Roman"/>
              </a:rPr>
              <a:t>    return 0;</a:t>
            </a:r>
          </a:p>
          <a:p>
            <a:pPr algn="l">
              <a:lnSpc>
                <a:spcPts val="3995"/>
              </a:lnSpc>
            </a:pPr>
            <a:r>
              <a:rPr lang="en-US" sz="3699" spc="34" dirty="0">
                <a:solidFill>
                  <a:srgbClr val="000000"/>
                </a:solidFill>
                <a:latin typeface="Times New Roman"/>
              </a:rPr>
              <a:t>}</a:t>
            </a:r>
          </a:p>
          <a:p>
            <a:pPr algn="l">
              <a:lnSpc>
                <a:spcPts val="3995"/>
              </a:lnSpc>
            </a:pPr>
            <a:endParaRPr lang="en-US" sz="3699" spc="34" dirty="0">
              <a:solidFill>
                <a:srgbClr val="000000"/>
              </a:solidFill>
              <a:latin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8740" y="396213"/>
            <a:ext cx="15590520" cy="833562"/>
          </a:xfrm>
          <a:prstGeom prst="rect">
            <a:avLst/>
          </a:prstGeom>
        </p:spPr>
        <p:txBody>
          <a:bodyPr lIns="0" tIns="0" rIns="0" bIns="0" rtlCol="0" anchor="t">
            <a:spAutoFit/>
          </a:bodyPr>
          <a:lstStyle/>
          <a:p>
            <a:pPr algn="l">
              <a:lnSpc>
                <a:spcPts val="6480"/>
              </a:lnSpc>
            </a:pPr>
            <a:r>
              <a:rPr lang="en-US" sz="6000" b="1" spc="-36" dirty="0">
                <a:solidFill>
                  <a:srgbClr val="000000"/>
                </a:solidFill>
                <a:latin typeface="Times New Roman Light"/>
              </a:rPr>
              <a:t>Search for an element in array</a:t>
            </a:r>
          </a:p>
        </p:txBody>
      </p:sp>
      <p:sp>
        <p:nvSpPr>
          <p:cNvPr id="3" name="TextBox 3"/>
          <p:cNvSpPr txBox="1"/>
          <p:nvPr/>
        </p:nvSpPr>
        <p:spPr>
          <a:xfrm>
            <a:off x="1348740" y="1419563"/>
            <a:ext cx="15590520" cy="8674608"/>
          </a:xfrm>
          <a:prstGeom prst="rect">
            <a:avLst/>
          </a:prstGeom>
        </p:spPr>
        <p:txBody>
          <a:bodyPr lIns="0" tIns="0" rIns="0" bIns="0" rtlCol="0" anchor="t">
            <a:spAutoFit/>
          </a:bodyPr>
          <a:lstStyle/>
          <a:p>
            <a:pPr algn="l">
              <a:lnSpc>
                <a:spcPts val="4535"/>
              </a:lnSpc>
            </a:pPr>
            <a:r>
              <a:rPr lang="en-US" sz="4199" spc="39" dirty="0">
                <a:solidFill>
                  <a:srgbClr val="000000"/>
                </a:solidFill>
                <a:latin typeface="Times New Roman"/>
              </a:rPr>
              <a:t>#include &lt;stdio.h&gt;</a:t>
            </a:r>
          </a:p>
          <a:p>
            <a:pPr algn="l">
              <a:lnSpc>
                <a:spcPts val="4535"/>
              </a:lnSpc>
            </a:pPr>
            <a:r>
              <a:rPr lang="en-US" sz="4199" spc="39" dirty="0">
                <a:solidFill>
                  <a:srgbClr val="000000"/>
                </a:solidFill>
                <a:latin typeface="Times New Roman"/>
              </a:rPr>
              <a:t>int main() {</a:t>
            </a:r>
          </a:p>
          <a:p>
            <a:pPr algn="l">
              <a:lnSpc>
                <a:spcPts val="4535"/>
              </a:lnSpc>
            </a:pPr>
            <a:r>
              <a:rPr lang="en-US" sz="4199" spc="39" dirty="0">
                <a:solidFill>
                  <a:srgbClr val="000000"/>
                </a:solidFill>
                <a:latin typeface="Times New Roman"/>
              </a:rPr>
              <a:t>    int </a:t>
            </a:r>
            <a:r>
              <a:rPr lang="en-US" sz="4199" spc="39" dirty="0" err="1">
                <a:solidFill>
                  <a:srgbClr val="000000"/>
                </a:solidFill>
                <a:latin typeface="Times New Roman"/>
              </a:rPr>
              <a:t>nums</a:t>
            </a:r>
            <a:r>
              <a:rPr lang="en-US" sz="4199" spc="39" dirty="0">
                <a:solidFill>
                  <a:srgbClr val="000000"/>
                </a:solidFill>
                <a:latin typeface="Times New Roman"/>
              </a:rPr>
              <a:t>[] = {5, 8, 2, 7, 1};</a:t>
            </a:r>
          </a:p>
          <a:p>
            <a:pPr algn="l">
              <a:lnSpc>
                <a:spcPts val="4535"/>
              </a:lnSpc>
            </a:pPr>
            <a:r>
              <a:rPr lang="en-US" sz="4199" spc="39" dirty="0">
                <a:solidFill>
                  <a:srgbClr val="000000"/>
                </a:solidFill>
                <a:latin typeface="Times New Roman"/>
              </a:rPr>
              <a:t>    int length = </a:t>
            </a:r>
            <a:r>
              <a:rPr lang="en-US" sz="4199" spc="39" dirty="0" err="1">
                <a:solidFill>
                  <a:srgbClr val="000000"/>
                </a:solidFill>
                <a:latin typeface="Times New Roman"/>
              </a:rPr>
              <a:t>sizeof</a:t>
            </a:r>
            <a:r>
              <a:rPr lang="en-US" sz="4199" spc="39" dirty="0">
                <a:solidFill>
                  <a:srgbClr val="000000"/>
                </a:solidFill>
                <a:latin typeface="Times New Roman"/>
              </a:rPr>
              <a:t>(</a:t>
            </a:r>
            <a:r>
              <a:rPr lang="en-US" sz="4199" spc="39" dirty="0" err="1">
                <a:solidFill>
                  <a:srgbClr val="000000"/>
                </a:solidFill>
                <a:latin typeface="Times New Roman"/>
              </a:rPr>
              <a:t>nums</a:t>
            </a:r>
            <a:r>
              <a:rPr lang="en-US" sz="4199" spc="39" dirty="0">
                <a:solidFill>
                  <a:srgbClr val="000000"/>
                </a:solidFill>
                <a:latin typeface="Times New Roman"/>
              </a:rPr>
              <a:t>) / </a:t>
            </a:r>
            <a:r>
              <a:rPr lang="en-US" sz="4199" spc="39" dirty="0" err="1">
                <a:solidFill>
                  <a:srgbClr val="000000"/>
                </a:solidFill>
                <a:latin typeface="Times New Roman"/>
              </a:rPr>
              <a:t>sizeof</a:t>
            </a:r>
            <a:r>
              <a:rPr lang="en-US" sz="4199" spc="39" dirty="0">
                <a:solidFill>
                  <a:srgbClr val="000000"/>
                </a:solidFill>
                <a:latin typeface="Times New Roman"/>
              </a:rPr>
              <a:t>(</a:t>
            </a:r>
            <a:r>
              <a:rPr lang="en-US" sz="4199" spc="39" dirty="0" err="1">
                <a:solidFill>
                  <a:srgbClr val="000000"/>
                </a:solidFill>
                <a:latin typeface="Times New Roman"/>
              </a:rPr>
              <a:t>nums</a:t>
            </a:r>
            <a:r>
              <a:rPr lang="en-US" sz="4199" spc="39" dirty="0">
                <a:solidFill>
                  <a:srgbClr val="000000"/>
                </a:solidFill>
                <a:latin typeface="Times New Roman"/>
              </a:rPr>
              <a:t>[0]);</a:t>
            </a:r>
          </a:p>
          <a:p>
            <a:pPr algn="l">
              <a:lnSpc>
                <a:spcPts val="4535"/>
              </a:lnSpc>
            </a:pPr>
            <a:r>
              <a:rPr lang="en-US" sz="4199" spc="39" dirty="0">
                <a:solidFill>
                  <a:srgbClr val="000000"/>
                </a:solidFill>
                <a:latin typeface="Times New Roman"/>
              </a:rPr>
              <a:t>    int target = 2, found = 0;</a:t>
            </a:r>
          </a:p>
          <a:p>
            <a:pPr algn="l">
              <a:lnSpc>
                <a:spcPts val="4535"/>
              </a:lnSpc>
            </a:pPr>
            <a:r>
              <a:rPr lang="en-US" sz="4199" spc="39" dirty="0">
                <a:solidFill>
                  <a:srgbClr val="000000"/>
                </a:solidFill>
                <a:latin typeface="Times New Roman"/>
              </a:rPr>
              <a:t> for (int </a:t>
            </a:r>
            <a:r>
              <a:rPr lang="en-US" sz="4199" spc="39" dirty="0" err="1">
                <a:solidFill>
                  <a:srgbClr val="000000"/>
                </a:solidFill>
                <a:latin typeface="Times New Roman"/>
              </a:rPr>
              <a:t>i</a:t>
            </a:r>
            <a:r>
              <a:rPr lang="en-US" sz="4199" spc="39" dirty="0">
                <a:solidFill>
                  <a:srgbClr val="000000"/>
                </a:solidFill>
                <a:latin typeface="Times New Roman"/>
              </a:rPr>
              <a:t> = 0; </a:t>
            </a:r>
            <a:r>
              <a:rPr lang="en-US" sz="4199" spc="39" dirty="0" err="1">
                <a:solidFill>
                  <a:srgbClr val="000000"/>
                </a:solidFill>
                <a:latin typeface="Times New Roman"/>
              </a:rPr>
              <a:t>i</a:t>
            </a:r>
            <a:r>
              <a:rPr lang="en-US" sz="4199" spc="39" dirty="0">
                <a:solidFill>
                  <a:srgbClr val="000000"/>
                </a:solidFill>
                <a:latin typeface="Times New Roman"/>
              </a:rPr>
              <a:t> &lt; length; </a:t>
            </a:r>
            <a:r>
              <a:rPr lang="en-US" sz="4199" spc="39" dirty="0" err="1">
                <a:solidFill>
                  <a:srgbClr val="000000"/>
                </a:solidFill>
                <a:latin typeface="Times New Roman"/>
              </a:rPr>
              <a:t>i</a:t>
            </a:r>
            <a:r>
              <a:rPr lang="en-US" sz="4199" spc="39" dirty="0">
                <a:solidFill>
                  <a:srgbClr val="000000"/>
                </a:solidFill>
                <a:latin typeface="Times New Roman"/>
              </a:rPr>
              <a:t>++) {</a:t>
            </a:r>
          </a:p>
          <a:p>
            <a:pPr algn="l">
              <a:lnSpc>
                <a:spcPts val="4535"/>
              </a:lnSpc>
            </a:pPr>
            <a:r>
              <a:rPr lang="en-US" sz="4199" spc="39" dirty="0">
                <a:solidFill>
                  <a:srgbClr val="000000"/>
                </a:solidFill>
                <a:latin typeface="Times New Roman"/>
              </a:rPr>
              <a:t>        if (</a:t>
            </a:r>
            <a:r>
              <a:rPr lang="en-US" sz="4199" spc="39" dirty="0" err="1">
                <a:solidFill>
                  <a:srgbClr val="000000"/>
                </a:solidFill>
                <a:latin typeface="Times New Roman"/>
              </a:rPr>
              <a:t>nums</a:t>
            </a:r>
            <a:r>
              <a:rPr lang="en-US" sz="4199" spc="39" dirty="0">
                <a:solidFill>
                  <a:srgbClr val="000000"/>
                </a:solidFill>
                <a:latin typeface="Times New Roman"/>
              </a:rPr>
              <a:t>[</a:t>
            </a:r>
            <a:r>
              <a:rPr lang="en-US" sz="4199" spc="39" dirty="0" err="1">
                <a:solidFill>
                  <a:srgbClr val="000000"/>
                </a:solidFill>
                <a:latin typeface="Times New Roman"/>
              </a:rPr>
              <a:t>i</a:t>
            </a:r>
            <a:r>
              <a:rPr lang="en-US" sz="4199" spc="39" dirty="0">
                <a:solidFill>
                  <a:srgbClr val="000000"/>
                </a:solidFill>
                <a:latin typeface="Times New Roman"/>
              </a:rPr>
              <a:t>] == target) {</a:t>
            </a:r>
          </a:p>
          <a:p>
            <a:pPr algn="l">
              <a:lnSpc>
                <a:spcPts val="4535"/>
              </a:lnSpc>
            </a:pPr>
            <a:r>
              <a:rPr lang="en-US" sz="4199" spc="39" dirty="0">
                <a:solidFill>
                  <a:srgbClr val="000000"/>
                </a:solidFill>
                <a:latin typeface="Times New Roman"/>
              </a:rPr>
              <a:t>            found = 1;</a:t>
            </a:r>
          </a:p>
          <a:p>
            <a:pPr algn="l">
              <a:lnSpc>
                <a:spcPts val="4535"/>
              </a:lnSpc>
            </a:pPr>
            <a:r>
              <a:rPr lang="en-US" sz="4199" spc="39" dirty="0">
                <a:solidFill>
                  <a:srgbClr val="000000"/>
                </a:solidFill>
                <a:latin typeface="Times New Roman"/>
              </a:rPr>
              <a:t>            break;</a:t>
            </a:r>
          </a:p>
          <a:p>
            <a:pPr algn="l">
              <a:lnSpc>
                <a:spcPts val="4535"/>
              </a:lnSpc>
            </a:pPr>
            <a:r>
              <a:rPr lang="en-US" sz="4199" spc="39" dirty="0">
                <a:solidFill>
                  <a:srgbClr val="000000"/>
                </a:solidFill>
                <a:latin typeface="Times New Roman"/>
              </a:rPr>
              <a:t>        }</a:t>
            </a:r>
          </a:p>
          <a:p>
            <a:pPr algn="l">
              <a:lnSpc>
                <a:spcPts val="4535"/>
              </a:lnSpc>
            </a:pPr>
            <a:r>
              <a:rPr lang="en-US" sz="4199" spc="39" dirty="0">
                <a:solidFill>
                  <a:srgbClr val="000000"/>
                </a:solidFill>
                <a:latin typeface="Times New Roman"/>
              </a:rPr>
              <a:t>    }  if (found)   printf("Element %d found in the array.\n", target);</a:t>
            </a:r>
          </a:p>
          <a:p>
            <a:pPr algn="l">
              <a:lnSpc>
                <a:spcPts val="4535"/>
              </a:lnSpc>
            </a:pPr>
            <a:r>
              <a:rPr lang="en-US" sz="4199" spc="39" dirty="0">
                <a:solidFill>
                  <a:srgbClr val="000000"/>
                </a:solidFill>
                <a:latin typeface="Times New Roman"/>
              </a:rPr>
              <a:t>    else            printf("Element %d not found in the array.\n", target);</a:t>
            </a:r>
          </a:p>
          <a:p>
            <a:pPr algn="l">
              <a:lnSpc>
                <a:spcPts val="4535"/>
              </a:lnSpc>
            </a:pPr>
            <a:r>
              <a:rPr lang="en-US" sz="4199" spc="39" dirty="0">
                <a:solidFill>
                  <a:srgbClr val="000000"/>
                </a:solidFill>
                <a:latin typeface="Times New Roman"/>
              </a:rPr>
              <a:t>    return 0;</a:t>
            </a:r>
          </a:p>
          <a:p>
            <a:pPr algn="l">
              <a:lnSpc>
                <a:spcPts val="4535"/>
              </a:lnSpc>
            </a:pPr>
            <a:r>
              <a:rPr lang="en-US" sz="4199" spc="39" dirty="0">
                <a:solidFill>
                  <a:srgbClr val="000000"/>
                </a:solidFill>
                <a:latin typeface="Times New Roman"/>
              </a:rPr>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8434" y="337522"/>
            <a:ext cx="15590520" cy="833562"/>
          </a:xfrm>
          <a:prstGeom prst="rect">
            <a:avLst/>
          </a:prstGeom>
        </p:spPr>
        <p:txBody>
          <a:bodyPr lIns="0" tIns="0" rIns="0" bIns="0" rtlCol="0" anchor="t">
            <a:spAutoFit/>
          </a:bodyPr>
          <a:lstStyle/>
          <a:p>
            <a:pPr algn="l">
              <a:lnSpc>
                <a:spcPts val="6480"/>
              </a:lnSpc>
            </a:pPr>
            <a:r>
              <a:rPr lang="en-US" sz="6000" b="1" spc="-36" dirty="0">
                <a:solidFill>
                  <a:srgbClr val="000000"/>
                </a:solidFill>
                <a:latin typeface="Times New Roman Light"/>
              </a:rPr>
              <a:t>Check if array is sorted </a:t>
            </a:r>
          </a:p>
        </p:txBody>
      </p:sp>
      <p:sp>
        <p:nvSpPr>
          <p:cNvPr id="3" name="TextBox 3"/>
          <p:cNvSpPr txBox="1"/>
          <p:nvPr/>
        </p:nvSpPr>
        <p:spPr>
          <a:xfrm>
            <a:off x="659314" y="1267162"/>
            <a:ext cx="16599986" cy="9171813"/>
          </a:xfrm>
          <a:prstGeom prst="rect">
            <a:avLst/>
          </a:prstGeom>
        </p:spPr>
        <p:txBody>
          <a:bodyPr lIns="0" tIns="0" rIns="0" bIns="0" rtlCol="0" anchor="t">
            <a:spAutoFit/>
          </a:bodyPr>
          <a:lstStyle/>
          <a:p>
            <a:pPr algn="l">
              <a:lnSpc>
                <a:spcPts val="3995"/>
              </a:lnSpc>
            </a:pPr>
            <a:r>
              <a:rPr lang="en-US" sz="3699" spc="34" dirty="0">
                <a:solidFill>
                  <a:srgbClr val="000000"/>
                </a:solidFill>
                <a:latin typeface="Times New Roman"/>
              </a:rPr>
              <a:t>#include &lt;stdio.h&gt;</a:t>
            </a:r>
          </a:p>
          <a:p>
            <a:pPr algn="l">
              <a:lnSpc>
                <a:spcPts val="3995"/>
              </a:lnSpc>
            </a:pPr>
            <a:r>
              <a:rPr lang="en-US" sz="3699" spc="34" dirty="0">
                <a:solidFill>
                  <a:srgbClr val="000000"/>
                </a:solidFill>
                <a:latin typeface="Times New Roman"/>
              </a:rPr>
              <a:t>int main() {</a:t>
            </a:r>
          </a:p>
          <a:p>
            <a:pPr algn="l">
              <a:lnSpc>
                <a:spcPts val="3995"/>
              </a:lnSpc>
            </a:pPr>
            <a:r>
              <a:rPr lang="en-US" sz="3699" spc="34" dirty="0">
                <a:solidFill>
                  <a:srgbClr val="000000"/>
                </a:solidFill>
                <a:latin typeface="Times New Roman"/>
              </a:rPr>
              <a:t>    int n, sorted = 1;</a:t>
            </a:r>
          </a:p>
          <a:p>
            <a:pPr algn="l">
              <a:lnSpc>
                <a:spcPts val="3995"/>
              </a:lnSpc>
            </a:pPr>
            <a:r>
              <a:rPr lang="en-US" sz="3699" spc="34" dirty="0">
                <a:solidFill>
                  <a:srgbClr val="000000"/>
                </a:solidFill>
                <a:latin typeface="Times New Roman"/>
              </a:rPr>
              <a:t>    printf("Enter the size of the array: ");</a:t>
            </a:r>
          </a:p>
          <a:p>
            <a:pPr algn="l">
              <a:lnSpc>
                <a:spcPts val="3995"/>
              </a:lnSpc>
            </a:pPr>
            <a:r>
              <a:rPr lang="en-US" sz="3699" spc="34" dirty="0">
                <a:solidFill>
                  <a:srgbClr val="000000"/>
                </a:solidFill>
                <a:latin typeface="Times New Roman"/>
              </a:rPr>
              <a:t>    scanf("%d", &amp;n);</a:t>
            </a:r>
          </a:p>
          <a:p>
            <a:pPr algn="l">
              <a:lnSpc>
                <a:spcPts val="3995"/>
              </a:lnSpc>
            </a:pPr>
            <a:r>
              <a:rPr lang="en-US" sz="3699" spc="34" dirty="0">
                <a:solidFill>
                  <a:srgbClr val="000000"/>
                </a:solidFill>
                <a:latin typeface="Times New Roman"/>
              </a:rPr>
              <a:t>    int </a:t>
            </a:r>
            <a:r>
              <a:rPr lang="en-US" sz="3699" spc="34" dirty="0" err="1">
                <a:solidFill>
                  <a:srgbClr val="000000"/>
                </a:solidFill>
                <a:latin typeface="Times New Roman"/>
              </a:rPr>
              <a:t>arr</a:t>
            </a:r>
            <a:r>
              <a:rPr lang="en-US" sz="3699" spc="34" dirty="0">
                <a:solidFill>
                  <a:srgbClr val="000000"/>
                </a:solidFill>
                <a:latin typeface="Times New Roman"/>
              </a:rPr>
              <a:t>[n];</a:t>
            </a:r>
          </a:p>
          <a:p>
            <a:pPr algn="l">
              <a:lnSpc>
                <a:spcPts val="3995"/>
              </a:lnSpc>
            </a:pPr>
            <a:r>
              <a:rPr lang="en-US" sz="3699" spc="34" dirty="0">
                <a:solidFill>
                  <a:srgbClr val="000000"/>
                </a:solidFill>
                <a:latin typeface="Times New Roman"/>
              </a:rPr>
              <a:t>    printf("Enter %d elements:\n", n);</a:t>
            </a:r>
          </a:p>
          <a:p>
            <a:pPr algn="l">
              <a:lnSpc>
                <a:spcPts val="3995"/>
              </a:lnSpc>
            </a:pPr>
            <a:r>
              <a:rPr lang="en-US" sz="3699" spc="34" dirty="0">
                <a:solidFill>
                  <a:srgbClr val="000000"/>
                </a:solidFill>
                <a:latin typeface="Times New Roman"/>
              </a:rPr>
              <a:t>    for (int </a:t>
            </a:r>
            <a:r>
              <a:rPr lang="en-US" sz="3699" spc="34" dirty="0" err="1">
                <a:solidFill>
                  <a:srgbClr val="000000"/>
                </a:solidFill>
                <a:latin typeface="Times New Roman"/>
              </a:rPr>
              <a:t>i</a:t>
            </a:r>
            <a:r>
              <a:rPr lang="en-US" sz="3699" spc="34" dirty="0">
                <a:solidFill>
                  <a:srgbClr val="000000"/>
                </a:solidFill>
                <a:latin typeface="Times New Roman"/>
              </a:rPr>
              <a:t> = 0; </a:t>
            </a:r>
            <a:r>
              <a:rPr lang="en-US" sz="3699" spc="34" dirty="0" err="1">
                <a:solidFill>
                  <a:srgbClr val="000000"/>
                </a:solidFill>
                <a:latin typeface="Times New Roman"/>
              </a:rPr>
              <a:t>i</a:t>
            </a:r>
            <a:r>
              <a:rPr lang="en-US" sz="3699" spc="34" dirty="0">
                <a:solidFill>
                  <a:srgbClr val="000000"/>
                </a:solidFill>
                <a:latin typeface="Times New Roman"/>
              </a:rPr>
              <a:t> &lt; n; </a:t>
            </a:r>
            <a:r>
              <a:rPr lang="en-US" sz="3699" spc="34" dirty="0" err="1">
                <a:solidFill>
                  <a:srgbClr val="000000"/>
                </a:solidFill>
                <a:latin typeface="Times New Roman"/>
              </a:rPr>
              <a:t>i</a:t>
            </a:r>
            <a:r>
              <a:rPr lang="en-US" sz="3699" spc="34" dirty="0">
                <a:solidFill>
                  <a:srgbClr val="000000"/>
                </a:solidFill>
                <a:latin typeface="Times New Roman"/>
              </a:rPr>
              <a:t>++) {</a:t>
            </a:r>
          </a:p>
          <a:p>
            <a:pPr algn="l">
              <a:lnSpc>
                <a:spcPts val="3995"/>
              </a:lnSpc>
            </a:pPr>
            <a:r>
              <a:rPr lang="en-US" sz="3699" spc="34" dirty="0">
                <a:solidFill>
                  <a:srgbClr val="000000"/>
                </a:solidFill>
                <a:latin typeface="Times New Roman"/>
              </a:rPr>
              <a:t>        scanf("%d", &amp;</a:t>
            </a:r>
            <a:r>
              <a:rPr lang="en-US" sz="3699" spc="34" dirty="0" err="1">
                <a:solidFill>
                  <a:srgbClr val="000000"/>
                </a:solidFill>
                <a:latin typeface="Times New Roman"/>
              </a:rPr>
              <a:t>arr</a:t>
            </a:r>
            <a:r>
              <a:rPr lang="en-US" sz="3699" spc="34" dirty="0">
                <a:solidFill>
                  <a:srgbClr val="000000"/>
                </a:solidFill>
                <a:latin typeface="Times New Roman"/>
              </a:rPr>
              <a:t>[</a:t>
            </a:r>
            <a:r>
              <a:rPr lang="en-US" sz="3699" spc="34" dirty="0" err="1">
                <a:solidFill>
                  <a:srgbClr val="000000"/>
                </a:solidFill>
                <a:latin typeface="Times New Roman"/>
              </a:rPr>
              <a:t>i</a:t>
            </a:r>
            <a:r>
              <a:rPr lang="en-US" sz="3699" spc="34" dirty="0">
                <a:solidFill>
                  <a:srgbClr val="000000"/>
                </a:solidFill>
                <a:latin typeface="Times New Roman"/>
              </a:rPr>
              <a:t>]);    }</a:t>
            </a:r>
          </a:p>
          <a:p>
            <a:pPr algn="l">
              <a:lnSpc>
                <a:spcPts val="3995"/>
              </a:lnSpc>
            </a:pPr>
            <a:r>
              <a:rPr lang="en-US" sz="3699" spc="34" dirty="0">
                <a:solidFill>
                  <a:srgbClr val="000000"/>
                </a:solidFill>
                <a:latin typeface="Times New Roman"/>
              </a:rPr>
              <a:t>for (int </a:t>
            </a:r>
            <a:r>
              <a:rPr lang="en-US" sz="3699" spc="34" dirty="0" err="1">
                <a:solidFill>
                  <a:srgbClr val="000000"/>
                </a:solidFill>
                <a:latin typeface="Times New Roman"/>
              </a:rPr>
              <a:t>i</a:t>
            </a:r>
            <a:r>
              <a:rPr lang="en-US" sz="3699" spc="34" dirty="0">
                <a:solidFill>
                  <a:srgbClr val="000000"/>
                </a:solidFill>
                <a:latin typeface="Times New Roman"/>
              </a:rPr>
              <a:t> = 1; </a:t>
            </a:r>
            <a:r>
              <a:rPr lang="en-US" sz="3699" spc="34" dirty="0" err="1">
                <a:solidFill>
                  <a:srgbClr val="000000"/>
                </a:solidFill>
                <a:latin typeface="Times New Roman"/>
              </a:rPr>
              <a:t>i</a:t>
            </a:r>
            <a:r>
              <a:rPr lang="en-US" sz="3699" spc="34" dirty="0">
                <a:solidFill>
                  <a:srgbClr val="000000"/>
                </a:solidFill>
                <a:latin typeface="Times New Roman"/>
              </a:rPr>
              <a:t> &lt; n; </a:t>
            </a:r>
            <a:r>
              <a:rPr lang="en-US" sz="3699" spc="34" dirty="0" err="1">
                <a:solidFill>
                  <a:srgbClr val="000000"/>
                </a:solidFill>
                <a:latin typeface="Times New Roman"/>
              </a:rPr>
              <a:t>i</a:t>
            </a:r>
            <a:r>
              <a:rPr lang="en-US" sz="3699" spc="34" dirty="0">
                <a:solidFill>
                  <a:srgbClr val="000000"/>
                </a:solidFill>
                <a:latin typeface="Times New Roman"/>
              </a:rPr>
              <a:t>++) {</a:t>
            </a:r>
          </a:p>
          <a:p>
            <a:pPr algn="l">
              <a:lnSpc>
                <a:spcPts val="3995"/>
              </a:lnSpc>
            </a:pPr>
            <a:r>
              <a:rPr lang="en-US" sz="3699" spc="34" dirty="0">
                <a:solidFill>
                  <a:srgbClr val="000000"/>
                </a:solidFill>
                <a:latin typeface="Times New Roman"/>
              </a:rPr>
              <a:t>        if (</a:t>
            </a:r>
            <a:r>
              <a:rPr lang="en-US" sz="3699" spc="34" dirty="0" err="1">
                <a:solidFill>
                  <a:srgbClr val="000000"/>
                </a:solidFill>
                <a:latin typeface="Times New Roman"/>
              </a:rPr>
              <a:t>arr</a:t>
            </a:r>
            <a:r>
              <a:rPr lang="en-US" sz="3699" spc="34" dirty="0">
                <a:solidFill>
                  <a:srgbClr val="000000"/>
                </a:solidFill>
                <a:latin typeface="Times New Roman"/>
              </a:rPr>
              <a:t>[</a:t>
            </a:r>
            <a:r>
              <a:rPr lang="en-US" sz="3699" spc="34" dirty="0" err="1">
                <a:solidFill>
                  <a:srgbClr val="000000"/>
                </a:solidFill>
                <a:latin typeface="Times New Roman"/>
              </a:rPr>
              <a:t>i</a:t>
            </a:r>
            <a:r>
              <a:rPr lang="en-US" sz="3699" spc="34" dirty="0">
                <a:solidFill>
                  <a:srgbClr val="000000"/>
                </a:solidFill>
                <a:latin typeface="Times New Roman"/>
              </a:rPr>
              <a:t>] &lt; </a:t>
            </a:r>
            <a:r>
              <a:rPr lang="en-US" sz="3699" spc="34" dirty="0" err="1">
                <a:solidFill>
                  <a:srgbClr val="000000"/>
                </a:solidFill>
                <a:latin typeface="Times New Roman"/>
              </a:rPr>
              <a:t>arr</a:t>
            </a:r>
            <a:r>
              <a:rPr lang="en-US" sz="3699" spc="34" dirty="0">
                <a:solidFill>
                  <a:srgbClr val="000000"/>
                </a:solidFill>
                <a:latin typeface="Times New Roman"/>
              </a:rPr>
              <a:t>[</a:t>
            </a:r>
            <a:r>
              <a:rPr lang="en-US" sz="3699" spc="34" dirty="0" err="1">
                <a:solidFill>
                  <a:srgbClr val="000000"/>
                </a:solidFill>
                <a:latin typeface="Times New Roman"/>
              </a:rPr>
              <a:t>i</a:t>
            </a:r>
            <a:r>
              <a:rPr lang="en-US" sz="3699" spc="34" dirty="0">
                <a:solidFill>
                  <a:srgbClr val="000000"/>
                </a:solidFill>
                <a:latin typeface="Times New Roman"/>
              </a:rPr>
              <a:t> - 1]) {</a:t>
            </a:r>
          </a:p>
          <a:p>
            <a:pPr algn="l">
              <a:lnSpc>
                <a:spcPts val="3995"/>
              </a:lnSpc>
            </a:pPr>
            <a:r>
              <a:rPr lang="en-US" sz="3699" spc="34" dirty="0">
                <a:solidFill>
                  <a:srgbClr val="000000"/>
                </a:solidFill>
                <a:latin typeface="Times New Roman"/>
              </a:rPr>
              <a:t>            sorted = 0;</a:t>
            </a:r>
          </a:p>
          <a:p>
            <a:pPr algn="l">
              <a:lnSpc>
                <a:spcPts val="3995"/>
              </a:lnSpc>
            </a:pPr>
            <a:r>
              <a:rPr lang="en-US" sz="3699" spc="34" dirty="0">
                <a:solidFill>
                  <a:srgbClr val="000000"/>
                </a:solidFill>
                <a:latin typeface="Times New Roman"/>
              </a:rPr>
              <a:t>            break;</a:t>
            </a:r>
          </a:p>
          <a:p>
            <a:pPr algn="l">
              <a:lnSpc>
                <a:spcPts val="3995"/>
              </a:lnSpc>
            </a:pPr>
            <a:r>
              <a:rPr lang="en-US" sz="3699" spc="34" dirty="0">
                <a:solidFill>
                  <a:srgbClr val="000000"/>
                </a:solidFill>
                <a:latin typeface="Times New Roman"/>
              </a:rPr>
              <a:t>        }</a:t>
            </a:r>
          </a:p>
          <a:p>
            <a:pPr algn="l">
              <a:lnSpc>
                <a:spcPts val="3995"/>
              </a:lnSpc>
            </a:pPr>
            <a:r>
              <a:rPr lang="en-US" sz="3699" spc="34" dirty="0">
                <a:solidFill>
                  <a:srgbClr val="000000"/>
                </a:solidFill>
                <a:latin typeface="Times New Roman"/>
              </a:rPr>
              <a:t>    }  if (sorted)           printf("Array is sorted in ascending order.\n");</a:t>
            </a:r>
          </a:p>
          <a:p>
            <a:pPr algn="l">
              <a:lnSpc>
                <a:spcPts val="3995"/>
              </a:lnSpc>
            </a:pPr>
            <a:r>
              <a:rPr lang="en-US" sz="3699" spc="34" dirty="0">
                <a:solidFill>
                  <a:srgbClr val="000000"/>
                </a:solidFill>
                <a:latin typeface="Times New Roman"/>
              </a:rPr>
              <a:t>    else                        printf("Array is not sorted in ascending order.\n");</a:t>
            </a:r>
          </a:p>
          <a:p>
            <a:pPr algn="l">
              <a:lnSpc>
                <a:spcPts val="3995"/>
              </a:lnSpc>
            </a:pPr>
            <a:r>
              <a:rPr lang="en-US" sz="3699" spc="34" dirty="0">
                <a:solidFill>
                  <a:srgbClr val="000000"/>
                </a:solidFill>
                <a:latin typeface="Times New Roman"/>
              </a:rPr>
              <a:t>    return 0;</a:t>
            </a:r>
          </a:p>
          <a:p>
            <a:pPr algn="l">
              <a:lnSpc>
                <a:spcPts val="3995"/>
              </a:lnSpc>
            </a:pPr>
            <a:r>
              <a:rPr lang="en-US" sz="3699" spc="34" dirty="0">
                <a:solidFill>
                  <a:srgbClr val="000000"/>
                </a:solidFill>
                <a:latin typeface="Times New Roman"/>
              </a:rPr>
              <a: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8434" y="169805"/>
            <a:ext cx="15590520" cy="743793"/>
          </a:xfrm>
          <a:prstGeom prst="rect">
            <a:avLst/>
          </a:prstGeom>
        </p:spPr>
        <p:txBody>
          <a:bodyPr lIns="0" tIns="0" rIns="0" bIns="0" rtlCol="0" anchor="t">
            <a:spAutoFit/>
          </a:bodyPr>
          <a:lstStyle/>
          <a:p>
            <a:pPr algn="l">
              <a:lnSpc>
                <a:spcPts val="5832"/>
              </a:lnSpc>
            </a:pPr>
            <a:r>
              <a:rPr lang="en-US" sz="5400" b="1" spc="-32" dirty="0">
                <a:solidFill>
                  <a:srgbClr val="000000"/>
                </a:solidFill>
                <a:latin typeface="Times New Roman Light"/>
              </a:rPr>
              <a:t>Count of negative, positive and zeroes</a:t>
            </a:r>
          </a:p>
        </p:txBody>
      </p:sp>
      <p:sp>
        <p:nvSpPr>
          <p:cNvPr id="3" name="TextBox 3"/>
          <p:cNvSpPr txBox="1"/>
          <p:nvPr/>
        </p:nvSpPr>
        <p:spPr>
          <a:xfrm>
            <a:off x="918434" y="1150622"/>
            <a:ext cx="16340866" cy="9354312"/>
          </a:xfrm>
          <a:prstGeom prst="rect">
            <a:avLst/>
          </a:prstGeom>
        </p:spPr>
        <p:txBody>
          <a:bodyPr lIns="0" tIns="0" rIns="0" bIns="0" rtlCol="0" anchor="t">
            <a:spAutoFit/>
          </a:bodyPr>
          <a:lstStyle/>
          <a:p>
            <a:pPr algn="l">
              <a:lnSpc>
                <a:spcPts val="4103"/>
              </a:lnSpc>
            </a:pPr>
            <a:r>
              <a:rPr lang="en-US" sz="3799" spc="35">
                <a:solidFill>
                  <a:srgbClr val="000000"/>
                </a:solidFill>
                <a:latin typeface="Times New Roman"/>
              </a:rPr>
              <a:t>#include &lt;stdio.h&gt;</a:t>
            </a:r>
          </a:p>
          <a:p>
            <a:pPr algn="l">
              <a:lnSpc>
                <a:spcPts val="4103"/>
              </a:lnSpc>
            </a:pPr>
            <a:r>
              <a:rPr lang="en-US" sz="3799" spc="35">
                <a:solidFill>
                  <a:srgbClr val="000000"/>
                </a:solidFill>
                <a:latin typeface="Times New Roman"/>
              </a:rPr>
              <a:t>int main() {</a:t>
            </a:r>
          </a:p>
          <a:p>
            <a:pPr algn="l">
              <a:lnSpc>
                <a:spcPts val="4103"/>
              </a:lnSpc>
            </a:pPr>
            <a:r>
              <a:rPr lang="en-US" sz="3799" spc="35">
                <a:solidFill>
                  <a:srgbClr val="000000"/>
                </a:solidFill>
                <a:latin typeface="Times New Roman"/>
              </a:rPr>
              <a:t>    int n positive = 0, negative = 0, zero = 0;</a:t>
            </a:r>
          </a:p>
          <a:p>
            <a:pPr algn="l">
              <a:lnSpc>
                <a:spcPts val="4103"/>
              </a:lnSpc>
            </a:pPr>
            <a:r>
              <a:rPr lang="en-US" sz="3799" spc="35">
                <a:solidFill>
                  <a:srgbClr val="000000"/>
                </a:solidFill>
                <a:latin typeface="Times New Roman"/>
              </a:rPr>
              <a:t>    printf("Enter the size of the array: ");</a:t>
            </a:r>
          </a:p>
          <a:p>
            <a:pPr algn="l">
              <a:lnSpc>
                <a:spcPts val="4103"/>
              </a:lnSpc>
            </a:pPr>
            <a:r>
              <a:rPr lang="en-US" sz="3799" spc="35">
                <a:solidFill>
                  <a:srgbClr val="000000"/>
                </a:solidFill>
                <a:latin typeface="Times New Roman"/>
              </a:rPr>
              <a:t>    scanf("%d", &amp;n);</a:t>
            </a:r>
          </a:p>
          <a:p>
            <a:pPr algn="l">
              <a:lnSpc>
                <a:spcPts val="4103"/>
              </a:lnSpc>
            </a:pPr>
            <a:r>
              <a:rPr lang="en-US" sz="3799" spc="35">
                <a:solidFill>
                  <a:srgbClr val="000000"/>
                </a:solidFill>
                <a:latin typeface="Times New Roman"/>
              </a:rPr>
              <a:t>    int arr[n];</a:t>
            </a:r>
          </a:p>
          <a:p>
            <a:pPr algn="l">
              <a:lnSpc>
                <a:spcPts val="4103"/>
              </a:lnSpc>
            </a:pPr>
            <a:r>
              <a:rPr lang="en-US" sz="3799" spc="35">
                <a:solidFill>
                  <a:srgbClr val="000000"/>
                </a:solidFill>
                <a:latin typeface="Times New Roman"/>
              </a:rPr>
              <a:t>    printf("Enter %d elements:\n", n);</a:t>
            </a:r>
          </a:p>
          <a:p>
            <a:pPr algn="l">
              <a:lnSpc>
                <a:spcPts val="4103"/>
              </a:lnSpc>
            </a:pPr>
            <a:r>
              <a:rPr lang="en-US" sz="3799" spc="35">
                <a:solidFill>
                  <a:srgbClr val="000000"/>
                </a:solidFill>
                <a:latin typeface="Times New Roman"/>
              </a:rPr>
              <a:t>    for (int i = 0; i &lt; n; i++) {</a:t>
            </a:r>
          </a:p>
          <a:p>
            <a:pPr algn="l">
              <a:lnSpc>
                <a:spcPts val="4103"/>
              </a:lnSpc>
            </a:pPr>
            <a:r>
              <a:rPr lang="en-US" sz="3799" spc="35">
                <a:solidFill>
                  <a:srgbClr val="000000"/>
                </a:solidFill>
                <a:latin typeface="Times New Roman"/>
              </a:rPr>
              <a:t>        scanf("%d", &amp;arr[i]);</a:t>
            </a:r>
          </a:p>
          <a:p>
            <a:pPr algn="l">
              <a:lnSpc>
                <a:spcPts val="4103"/>
              </a:lnSpc>
            </a:pPr>
            <a:r>
              <a:rPr lang="en-US" sz="3799" spc="35">
                <a:solidFill>
                  <a:srgbClr val="000000"/>
                </a:solidFill>
                <a:latin typeface="Times New Roman"/>
              </a:rPr>
              <a:t>    }</a:t>
            </a:r>
          </a:p>
          <a:p>
            <a:pPr algn="l">
              <a:lnSpc>
                <a:spcPts val="4103"/>
              </a:lnSpc>
            </a:pPr>
            <a:r>
              <a:rPr lang="en-US" sz="3799" spc="35">
                <a:solidFill>
                  <a:srgbClr val="000000"/>
                </a:solidFill>
                <a:latin typeface="Times New Roman"/>
              </a:rPr>
              <a:t>    for (int i = 0; i &lt; n; i++) {</a:t>
            </a:r>
          </a:p>
          <a:p>
            <a:pPr algn="l">
              <a:lnSpc>
                <a:spcPts val="4103"/>
              </a:lnSpc>
            </a:pPr>
            <a:r>
              <a:rPr lang="en-US" sz="3799" spc="35">
                <a:solidFill>
                  <a:srgbClr val="000000"/>
                </a:solidFill>
                <a:latin typeface="Times New Roman"/>
              </a:rPr>
              <a:t>        if (arr[i] &gt; 0)                positive++;</a:t>
            </a:r>
          </a:p>
          <a:p>
            <a:pPr algn="l">
              <a:lnSpc>
                <a:spcPts val="4103"/>
              </a:lnSpc>
            </a:pPr>
            <a:r>
              <a:rPr lang="en-US" sz="3799" spc="35">
                <a:solidFill>
                  <a:srgbClr val="000000"/>
                </a:solidFill>
                <a:latin typeface="Times New Roman"/>
              </a:rPr>
              <a:t>        else if (arr[i] &lt; 0)        negative++;</a:t>
            </a:r>
          </a:p>
          <a:p>
            <a:pPr algn="l">
              <a:lnSpc>
                <a:spcPts val="4103"/>
              </a:lnSpc>
            </a:pPr>
            <a:r>
              <a:rPr lang="en-US" sz="3799" spc="35">
                <a:solidFill>
                  <a:srgbClr val="000000"/>
                </a:solidFill>
                <a:latin typeface="Times New Roman"/>
              </a:rPr>
              <a:t>        else                               zero++;</a:t>
            </a:r>
          </a:p>
          <a:p>
            <a:pPr algn="l">
              <a:lnSpc>
                <a:spcPts val="4103"/>
              </a:lnSpc>
            </a:pPr>
            <a:r>
              <a:rPr lang="en-US" sz="3799" spc="35">
                <a:solidFill>
                  <a:srgbClr val="000000"/>
                </a:solidFill>
                <a:latin typeface="Times New Roman"/>
              </a:rPr>
              <a:t>    }  printf("Positive: %d, Negative: %d, Zero: %d\n", positive, negative, zero);</a:t>
            </a:r>
          </a:p>
          <a:p>
            <a:pPr algn="l">
              <a:lnSpc>
                <a:spcPts val="4103"/>
              </a:lnSpc>
            </a:pPr>
            <a:r>
              <a:rPr lang="en-US" sz="3799" spc="35">
                <a:solidFill>
                  <a:srgbClr val="000000"/>
                </a:solidFill>
                <a:latin typeface="Times New Roman"/>
              </a:rPr>
              <a:t>    return 0;</a:t>
            </a:r>
          </a:p>
          <a:p>
            <a:pPr algn="l">
              <a:lnSpc>
                <a:spcPts val="4103"/>
              </a:lnSpc>
            </a:pPr>
            <a:r>
              <a:rPr lang="en-US" sz="3799" spc="35">
                <a:solidFill>
                  <a:srgbClr val="000000"/>
                </a:solidFill>
                <a:latin typeface="Times New Roman"/>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10938</Words>
  <Application>Microsoft Office PowerPoint</Application>
  <PresentationFormat>Custom</PresentationFormat>
  <Paragraphs>1472</Paragraphs>
  <Slides>137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137</vt:i4>
      </vt:variant>
    </vt:vector>
  </HeadingPairs>
  <TitlesOfParts>
    <vt:vector size="146" baseType="lpstr">
      <vt:lpstr>Times New Roman Bold</vt:lpstr>
      <vt:lpstr>Times New Roman Italics</vt:lpstr>
      <vt:lpstr>Times New Roman Semi-Bold</vt:lpstr>
      <vt:lpstr>Calibri</vt:lpstr>
      <vt:lpstr>Times New Roman Light</vt:lpstr>
      <vt:lpstr>Times New Roman Medium</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and Minimal Portfolio Presentation</dc:title>
  <cp:lastModifiedBy>masinenijoshika@gmail.com</cp:lastModifiedBy>
  <cp:revision>3</cp:revision>
  <dcterms:created xsi:type="dcterms:W3CDTF">2006-08-16T00:00:00Z</dcterms:created>
  <dcterms:modified xsi:type="dcterms:W3CDTF">2024-01-26T18:26:41Z</dcterms:modified>
  <dc:identifier>DAF6y0ROhnU</dc:identifier>
</cp:coreProperties>
</file>